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5"/>
  </p:notesMasterIdLst>
  <p:sldIdLst>
    <p:sldId id="278" r:id="rId3"/>
    <p:sldId id="257" r:id="rId4"/>
    <p:sldId id="258" r:id="rId5"/>
    <p:sldId id="259" r:id="rId6"/>
    <p:sldId id="260" r:id="rId7"/>
    <p:sldId id="261" r:id="rId8"/>
    <p:sldId id="279" r:id="rId9"/>
    <p:sldId id="273" r:id="rId10"/>
    <p:sldId id="264" r:id="rId11"/>
    <p:sldId id="263" r:id="rId12"/>
    <p:sldId id="266" r:id="rId13"/>
    <p:sldId id="267" r:id="rId14"/>
    <p:sldId id="265" r:id="rId15"/>
    <p:sldId id="274" r:id="rId16"/>
    <p:sldId id="275" r:id="rId17"/>
    <p:sldId id="262" r:id="rId18"/>
    <p:sldId id="268" r:id="rId19"/>
    <p:sldId id="269" r:id="rId20"/>
    <p:sldId id="272" r:id="rId21"/>
    <p:sldId id="276" r:id="rId22"/>
    <p:sldId id="270" r:id="rId23"/>
    <p:sldId id="27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762D"/>
    <a:srgbClr val="3E6B96"/>
    <a:srgbClr val="FFFFFF"/>
    <a:srgbClr val="00274C"/>
    <a:srgbClr val="FFC7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7" autoAdjust="0"/>
    <p:restoredTop sz="86364" autoAdjust="0"/>
  </p:normalViewPr>
  <p:slideViewPr>
    <p:cSldViewPr snapToGrid="0">
      <p:cViewPr varScale="1">
        <p:scale>
          <a:sx n="103" d="100"/>
          <a:sy n="103" d="100"/>
        </p:scale>
        <p:origin x="114" y="180"/>
      </p:cViewPr>
      <p:guideLst/>
    </p:cSldViewPr>
  </p:slideViewPr>
  <p:outlineViewPr>
    <p:cViewPr>
      <p:scale>
        <a:sx n="33" d="100"/>
        <a:sy n="33" d="100"/>
      </p:scale>
      <p:origin x="0" y="-39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2CA011-C039-4A17-88D8-BD965487B9A2}" type="doc">
      <dgm:prSet loTypeId="urn:microsoft.com/office/officeart/2005/8/layout/hProcess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7CE2527-A6FE-408D-9C1F-1C8D492594F9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72E81EAD-6DF4-478B-8920-9119E98DDAB5}" type="parTrans" cxnId="{8B12FB63-2B92-45C6-8F12-BD51CF92E770}">
      <dgm:prSet/>
      <dgm:spPr/>
      <dgm:t>
        <a:bodyPr/>
        <a:lstStyle/>
        <a:p>
          <a:endParaRPr lang="en-US"/>
        </a:p>
      </dgm:t>
    </dgm:pt>
    <dgm:pt modelId="{667083AB-B351-42DE-838C-2491C415E992}" type="sibTrans" cxnId="{8B12FB63-2B92-45C6-8F12-BD51CF92E770}">
      <dgm:prSet/>
      <dgm:spPr/>
      <dgm:t>
        <a:bodyPr/>
        <a:lstStyle/>
        <a:p>
          <a:endParaRPr lang="en-US"/>
        </a:p>
      </dgm:t>
    </dgm:pt>
    <dgm:pt modelId="{9C03F6FF-8C20-4798-8FE4-86096E369E4F}">
      <dgm:prSet phldrT="[Text]" custT="1"/>
      <dgm:spPr/>
      <dgm:t>
        <a:bodyPr/>
        <a:lstStyle/>
        <a:p>
          <a:r>
            <a:rPr lang="en-US" sz="4000" dirty="0"/>
            <a:t>Collect </a:t>
          </a:r>
          <a:br>
            <a:rPr lang="en-US" sz="4000" dirty="0"/>
          </a:br>
          <a:r>
            <a:rPr lang="en-US" sz="4000" dirty="0"/>
            <a:t>Data</a:t>
          </a:r>
        </a:p>
      </dgm:t>
    </dgm:pt>
    <dgm:pt modelId="{15E004BB-0FA9-446A-9E3C-1FBE8EEF4F8A}" type="parTrans" cxnId="{272820A3-84A7-4B14-8FA3-081D71BB928F}">
      <dgm:prSet/>
      <dgm:spPr/>
      <dgm:t>
        <a:bodyPr/>
        <a:lstStyle/>
        <a:p>
          <a:endParaRPr lang="en-US"/>
        </a:p>
      </dgm:t>
    </dgm:pt>
    <dgm:pt modelId="{8F28E410-A45A-49ED-ACF1-7440835F9B9B}" type="sibTrans" cxnId="{272820A3-84A7-4B14-8FA3-081D71BB928F}">
      <dgm:prSet/>
      <dgm:spPr/>
      <dgm:t>
        <a:bodyPr/>
        <a:lstStyle/>
        <a:p>
          <a:endParaRPr lang="en-US"/>
        </a:p>
      </dgm:t>
    </dgm:pt>
    <dgm:pt modelId="{0A01994A-1F3E-4217-8EEE-EBB102B951FF}">
      <dgm:prSet phldrT="[Text]"/>
      <dgm:spPr>
        <a:solidFill>
          <a:srgbClr val="3E6B96"/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6161723E-DE46-40EF-AD72-856ECDB200C8}" type="parTrans" cxnId="{2BB5F757-E540-4FC6-82AE-9C994CA7DB24}">
      <dgm:prSet/>
      <dgm:spPr/>
      <dgm:t>
        <a:bodyPr/>
        <a:lstStyle/>
        <a:p>
          <a:endParaRPr lang="en-US"/>
        </a:p>
      </dgm:t>
    </dgm:pt>
    <dgm:pt modelId="{89760258-E4E5-4FA3-8F25-FE29659AB4F1}" type="sibTrans" cxnId="{2BB5F757-E540-4FC6-82AE-9C994CA7DB24}">
      <dgm:prSet/>
      <dgm:spPr/>
      <dgm:t>
        <a:bodyPr/>
        <a:lstStyle/>
        <a:p>
          <a:endParaRPr lang="en-US"/>
        </a:p>
      </dgm:t>
    </dgm:pt>
    <dgm:pt modelId="{EAACB11F-A3BB-45E7-AB3A-60B7FFB3CF1F}">
      <dgm:prSet phldrT="[Text]" custT="1"/>
      <dgm:spPr/>
      <dgm:t>
        <a:bodyPr/>
        <a:lstStyle/>
        <a:p>
          <a:r>
            <a:rPr lang="en-US" sz="4000" dirty="0"/>
            <a:t>Analyze Data</a:t>
          </a:r>
        </a:p>
      </dgm:t>
    </dgm:pt>
    <dgm:pt modelId="{79132720-6766-4D11-B178-E908013B7A61}" type="parTrans" cxnId="{EAB4ECA4-0E5D-4821-BC83-9A402814230E}">
      <dgm:prSet/>
      <dgm:spPr/>
      <dgm:t>
        <a:bodyPr/>
        <a:lstStyle/>
        <a:p>
          <a:endParaRPr lang="en-US"/>
        </a:p>
      </dgm:t>
    </dgm:pt>
    <dgm:pt modelId="{F069A31C-1C78-439B-9CB3-EA5CD52308AD}" type="sibTrans" cxnId="{EAB4ECA4-0E5D-4821-BC83-9A402814230E}">
      <dgm:prSet/>
      <dgm:spPr/>
      <dgm:t>
        <a:bodyPr/>
        <a:lstStyle/>
        <a:p>
          <a:endParaRPr lang="en-US"/>
        </a:p>
      </dgm:t>
    </dgm:pt>
    <dgm:pt modelId="{B2BD84A7-73F9-4397-A09D-1766E2DBEAC3}">
      <dgm:prSet phldrT="[Text]"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AA4DB1B2-F694-499A-AD97-A7FACA4B692B}" type="parTrans" cxnId="{845045CA-4E4F-4EAE-9667-D36737DDE02E}">
      <dgm:prSet/>
      <dgm:spPr/>
      <dgm:t>
        <a:bodyPr/>
        <a:lstStyle/>
        <a:p>
          <a:endParaRPr lang="en-US"/>
        </a:p>
      </dgm:t>
    </dgm:pt>
    <dgm:pt modelId="{4ABCD910-A495-4C20-AD84-DFD6AAD5E58E}" type="sibTrans" cxnId="{845045CA-4E4F-4EAE-9667-D36737DDE02E}">
      <dgm:prSet/>
      <dgm:spPr/>
      <dgm:t>
        <a:bodyPr/>
        <a:lstStyle/>
        <a:p>
          <a:endParaRPr lang="en-US"/>
        </a:p>
      </dgm:t>
    </dgm:pt>
    <dgm:pt modelId="{75028766-74A2-4391-B373-68FB421BBF2E}">
      <dgm:prSet phldrT="[Text]" custT="1"/>
      <dgm:spPr/>
      <dgm:t>
        <a:bodyPr/>
        <a:lstStyle/>
        <a:p>
          <a:r>
            <a:rPr lang="en-US" sz="4000" dirty="0"/>
            <a:t>Make Decision</a:t>
          </a:r>
        </a:p>
      </dgm:t>
    </dgm:pt>
    <dgm:pt modelId="{180DE162-22BE-4D39-94F7-7F1DE78BB8E8}" type="parTrans" cxnId="{BB944C3F-12C1-4C11-8EE2-B11AD8A0E5EF}">
      <dgm:prSet/>
      <dgm:spPr/>
      <dgm:t>
        <a:bodyPr/>
        <a:lstStyle/>
        <a:p>
          <a:endParaRPr lang="en-US"/>
        </a:p>
      </dgm:t>
    </dgm:pt>
    <dgm:pt modelId="{57A1FC48-EB32-4829-853D-75423EC82D83}" type="sibTrans" cxnId="{BB944C3F-12C1-4C11-8EE2-B11AD8A0E5EF}">
      <dgm:prSet/>
      <dgm:spPr/>
      <dgm:t>
        <a:bodyPr/>
        <a:lstStyle/>
        <a:p>
          <a:endParaRPr lang="en-US"/>
        </a:p>
      </dgm:t>
    </dgm:pt>
    <dgm:pt modelId="{B50F6A56-8BC4-4957-B758-0266910966DA}" type="pres">
      <dgm:prSet presAssocID="{A72CA011-C039-4A17-88D8-BD965487B9A2}" presName="Name0" presStyleCnt="0">
        <dgm:presLayoutVars>
          <dgm:dir/>
          <dgm:animLvl val="lvl"/>
          <dgm:resizeHandles val="exact"/>
        </dgm:presLayoutVars>
      </dgm:prSet>
      <dgm:spPr/>
    </dgm:pt>
    <dgm:pt modelId="{57445EDC-0863-4615-820F-7DDEA2776BAF}" type="pres">
      <dgm:prSet presAssocID="{B7CE2527-A6FE-408D-9C1F-1C8D492594F9}" presName="compositeNode" presStyleCnt="0">
        <dgm:presLayoutVars>
          <dgm:bulletEnabled val="1"/>
        </dgm:presLayoutVars>
      </dgm:prSet>
      <dgm:spPr/>
    </dgm:pt>
    <dgm:pt modelId="{7F128EE1-37FC-43D2-AE1C-F03CCEB590F1}" type="pres">
      <dgm:prSet presAssocID="{B7CE2527-A6FE-408D-9C1F-1C8D492594F9}" presName="bgRect" presStyleLbl="node1" presStyleIdx="0" presStyleCnt="3"/>
      <dgm:spPr/>
    </dgm:pt>
    <dgm:pt modelId="{FC05E996-F1F6-449D-93B4-AAB1FBBDAB3A}" type="pres">
      <dgm:prSet presAssocID="{B7CE2527-A6FE-408D-9C1F-1C8D492594F9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346309FF-2AA9-423A-A840-C5FC05C77EF8}" type="pres">
      <dgm:prSet presAssocID="{B7CE2527-A6FE-408D-9C1F-1C8D492594F9}" presName="childNode" presStyleLbl="node1" presStyleIdx="0" presStyleCnt="3">
        <dgm:presLayoutVars>
          <dgm:bulletEnabled val="1"/>
        </dgm:presLayoutVars>
      </dgm:prSet>
      <dgm:spPr/>
    </dgm:pt>
    <dgm:pt modelId="{1801B76D-2BD2-4323-BF01-258E87174E81}" type="pres">
      <dgm:prSet presAssocID="{667083AB-B351-42DE-838C-2491C415E992}" presName="hSp" presStyleCnt="0"/>
      <dgm:spPr/>
    </dgm:pt>
    <dgm:pt modelId="{146C0E2A-867E-4236-A8F1-D4CB619E5606}" type="pres">
      <dgm:prSet presAssocID="{667083AB-B351-42DE-838C-2491C415E992}" presName="vProcSp" presStyleCnt="0"/>
      <dgm:spPr/>
    </dgm:pt>
    <dgm:pt modelId="{98966D9D-E458-4AB3-8DAD-A0DC757388FE}" type="pres">
      <dgm:prSet presAssocID="{667083AB-B351-42DE-838C-2491C415E992}" presName="vSp1" presStyleCnt="0"/>
      <dgm:spPr/>
    </dgm:pt>
    <dgm:pt modelId="{76C26424-80F6-46E7-9B41-143BD9518172}" type="pres">
      <dgm:prSet presAssocID="{667083AB-B351-42DE-838C-2491C415E992}" presName="simulatedConn" presStyleLbl="solidFgAcc1" presStyleIdx="0" presStyleCnt="2"/>
      <dgm:spPr/>
    </dgm:pt>
    <dgm:pt modelId="{52C45986-80B2-4403-86B3-250BBFA242D5}" type="pres">
      <dgm:prSet presAssocID="{667083AB-B351-42DE-838C-2491C415E992}" presName="vSp2" presStyleCnt="0"/>
      <dgm:spPr/>
    </dgm:pt>
    <dgm:pt modelId="{55F200C0-4889-4DBA-A6F2-9530E8901FCD}" type="pres">
      <dgm:prSet presAssocID="{667083AB-B351-42DE-838C-2491C415E992}" presName="sibTrans" presStyleCnt="0"/>
      <dgm:spPr/>
    </dgm:pt>
    <dgm:pt modelId="{2C4FE72C-B14C-4534-BB2F-84F93B40CA36}" type="pres">
      <dgm:prSet presAssocID="{0A01994A-1F3E-4217-8EEE-EBB102B951FF}" presName="compositeNode" presStyleCnt="0">
        <dgm:presLayoutVars>
          <dgm:bulletEnabled val="1"/>
        </dgm:presLayoutVars>
      </dgm:prSet>
      <dgm:spPr/>
    </dgm:pt>
    <dgm:pt modelId="{3FCC81B7-7DF3-4ABC-B374-15D94FF6AB40}" type="pres">
      <dgm:prSet presAssocID="{0A01994A-1F3E-4217-8EEE-EBB102B951FF}" presName="bgRect" presStyleLbl="node1" presStyleIdx="1" presStyleCnt="3"/>
      <dgm:spPr/>
    </dgm:pt>
    <dgm:pt modelId="{A088B070-526E-4EAF-8348-6E3CAE99D740}" type="pres">
      <dgm:prSet presAssocID="{0A01994A-1F3E-4217-8EEE-EBB102B951FF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41A4BAFB-F347-4B45-A91B-5AE58ADD5E21}" type="pres">
      <dgm:prSet presAssocID="{0A01994A-1F3E-4217-8EEE-EBB102B951FF}" presName="childNode" presStyleLbl="node1" presStyleIdx="1" presStyleCnt="3">
        <dgm:presLayoutVars>
          <dgm:bulletEnabled val="1"/>
        </dgm:presLayoutVars>
      </dgm:prSet>
      <dgm:spPr/>
    </dgm:pt>
    <dgm:pt modelId="{68C9AD25-6858-4264-8D5A-97DE29293497}" type="pres">
      <dgm:prSet presAssocID="{89760258-E4E5-4FA3-8F25-FE29659AB4F1}" presName="hSp" presStyleCnt="0"/>
      <dgm:spPr/>
    </dgm:pt>
    <dgm:pt modelId="{17574A01-E3FC-4E9B-8DDD-3D4C26C87474}" type="pres">
      <dgm:prSet presAssocID="{89760258-E4E5-4FA3-8F25-FE29659AB4F1}" presName="vProcSp" presStyleCnt="0"/>
      <dgm:spPr/>
    </dgm:pt>
    <dgm:pt modelId="{B7A78F10-4F16-47BD-885F-E678C0761C91}" type="pres">
      <dgm:prSet presAssocID="{89760258-E4E5-4FA3-8F25-FE29659AB4F1}" presName="vSp1" presStyleCnt="0"/>
      <dgm:spPr/>
    </dgm:pt>
    <dgm:pt modelId="{17607489-F1AE-4C3F-9B94-54D699992C61}" type="pres">
      <dgm:prSet presAssocID="{89760258-E4E5-4FA3-8F25-FE29659AB4F1}" presName="simulatedConn" presStyleLbl="solidFgAcc1" presStyleIdx="1" presStyleCnt="2"/>
      <dgm:spPr/>
    </dgm:pt>
    <dgm:pt modelId="{8EE58C74-996E-472D-94CA-C15C2E56A8D0}" type="pres">
      <dgm:prSet presAssocID="{89760258-E4E5-4FA3-8F25-FE29659AB4F1}" presName="vSp2" presStyleCnt="0"/>
      <dgm:spPr/>
    </dgm:pt>
    <dgm:pt modelId="{2B2B096D-29F3-4D1C-9B01-AE0F15CE628B}" type="pres">
      <dgm:prSet presAssocID="{89760258-E4E5-4FA3-8F25-FE29659AB4F1}" presName="sibTrans" presStyleCnt="0"/>
      <dgm:spPr/>
    </dgm:pt>
    <dgm:pt modelId="{35F07A3C-034E-4894-B907-6E0B9F5EB339}" type="pres">
      <dgm:prSet presAssocID="{B2BD84A7-73F9-4397-A09D-1766E2DBEAC3}" presName="compositeNode" presStyleCnt="0">
        <dgm:presLayoutVars>
          <dgm:bulletEnabled val="1"/>
        </dgm:presLayoutVars>
      </dgm:prSet>
      <dgm:spPr/>
    </dgm:pt>
    <dgm:pt modelId="{2E0609EC-F946-4C10-BCE2-A64918C92A34}" type="pres">
      <dgm:prSet presAssocID="{B2BD84A7-73F9-4397-A09D-1766E2DBEAC3}" presName="bgRect" presStyleLbl="node1" presStyleIdx="2" presStyleCnt="3"/>
      <dgm:spPr/>
    </dgm:pt>
    <dgm:pt modelId="{A999CC7D-FC13-432E-BFC3-F3A17773E441}" type="pres">
      <dgm:prSet presAssocID="{B2BD84A7-73F9-4397-A09D-1766E2DBEAC3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B12B4B30-C926-4F69-80CC-17542B711193}" type="pres">
      <dgm:prSet presAssocID="{B2BD84A7-73F9-4397-A09D-1766E2DBEAC3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2D826C05-F0C8-4D4D-A5CB-205DEE04128D}" type="presOf" srcId="{B2BD84A7-73F9-4397-A09D-1766E2DBEAC3}" destId="{2E0609EC-F946-4C10-BCE2-A64918C92A34}" srcOrd="0" destOrd="0" presId="urn:microsoft.com/office/officeart/2005/8/layout/hProcess7"/>
    <dgm:cxn modelId="{DAB1350B-869C-4950-928B-7E1DEA38AED5}" type="presOf" srcId="{B7CE2527-A6FE-408D-9C1F-1C8D492594F9}" destId="{7F128EE1-37FC-43D2-AE1C-F03CCEB590F1}" srcOrd="0" destOrd="0" presId="urn:microsoft.com/office/officeart/2005/8/layout/hProcess7"/>
    <dgm:cxn modelId="{DF56460E-E7C8-4FAB-828B-FCDB7F87EA29}" type="presOf" srcId="{EAACB11F-A3BB-45E7-AB3A-60B7FFB3CF1F}" destId="{41A4BAFB-F347-4B45-A91B-5AE58ADD5E21}" srcOrd="0" destOrd="0" presId="urn:microsoft.com/office/officeart/2005/8/layout/hProcess7"/>
    <dgm:cxn modelId="{BB944C3F-12C1-4C11-8EE2-B11AD8A0E5EF}" srcId="{B2BD84A7-73F9-4397-A09D-1766E2DBEAC3}" destId="{75028766-74A2-4391-B373-68FB421BBF2E}" srcOrd="0" destOrd="0" parTransId="{180DE162-22BE-4D39-94F7-7F1DE78BB8E8}" sibTransId="{57A1FC48-EB32-4829-853D-75423EC82D83}"/>
    <dgm:cxn modelId="{8B12FB63-2B92-45C6-8F12-BD51CF92E770}" srcId="{A72CA011-C039-4A17-88D8-BD965487B9A2}" destId="{B7CE2527-A6FE-408D-9C1F-1C8D492594F9}" srcOrd="0" destOrd="0" parTransId="{72E81EAD-6DF4-478B-8920-9119E98DDAB5}" sibTransId="{667083AB-B351-42DE-838C-2491C415E992}"/>
    <dgm:cxn modelId="{18A94669-D9E4-4C56-AA68-F6946CF5B719}" type="presOf" srcId="{75028766-74A2-4391-B373-68FB421BBF2E}" destId="{B12B4B30-C926-4F69-80CC-17542B711193}" srcOrd="0" destOrd="0" presId="urn:microsoft.com/office/officeart/2005/8/layout/hProcess7"/>
    <dgm:cxn modelId="{2BB5F757-E540-4FC6-82AE-9C994CA7DB24}" srcId="{A72CA011-C039-4A17-88D8-BD965487B9A2}" destId="{0A01994A-1F3E-4217-8EEE-EBB102B951FF}" srcOrd="1" destOrd="0" parTransId="{6161723E-DE46-40EF-AD72-856ECDB200C8}" sibTransId="{89760258-E4E5-4FA3-8F25-FE29659AB4F1}"/>
    <dgm:cxn modelId="{C468AB90-C1DE-46B8-B830-9AA2D124586E}" type="presOf" srcId="{B7CE2527-A6FE-408D-9C1F-1C8D492594F9}" destId="{FC05E996-F1F6-449D-93B4-AAB1FBBDAB3A}" srcOrd="1" destOrd="0" presId="urn:microsoft.com/office/officeart/2005/8/layout/hProcess7"/>
    <dgm:cxn modelId="{272820A3-84A7-4B14-8FA3-081D71BB928F}" srcId="{B7CE2527-A6FE-408D-9C1F-1C8D492594F9}" destId="{9C03F6FF-8C20-4798-8FE4-86096E369E4F}" srcOrd="0" destOrd="0" parTransId="{15E004BB-0FA9-446A-9E3C-1FBE8EEF4F8A}" sibTransId="{8F28E410-A45A-49ED-ACF1-7440835F9B9B}"/>
    <dgm:cxn modelId="{EAB4ECA4-0E5D-4821-BC83-9A402814230E}" srcId="{0A01994A-1F3E-4217-8EEE-EBB102B951FF}" destId="{EAACB11F-A3BB-45E7-AB3A-60B7FFB3CF1F}" srcOrd="0" destOrd="0" parTransId="{79132720-6766-4D11-B178-E908013B7A61}" sibTransId="{F069A31C-1C78-439B-9CB3-EA5CD52308AD}"/>
    <dgm:cxn modelId="{153414B4-CBB2-4A3E-AB1D-C0E5CFC2ACF4}" type="presOf" srcId="{9C03F6FF-8C20-4798-8FE4-86096E369E4F}" destId="{346309FF-2AA9-423A-A840-C5FC05C77EF8}" srcOrd="0" destOrd="0" presId="urn:microsoft.com/office/officeart/2005/8/layout/hProcess7"/>
    <dgm:cxn modelId="{845045CA-4E4F-4EAE-9667-D36737DDE02E}" srcId="{A72CA011-C039-4A17-88D8-BD965487B9A2}" destId="{B2BD84A7-73F9-4397-A09D-1766E2DBEAC3}" srcOrd="2" destOrd="0" parTransId="{AA4DB1B2-F694-499A-AD97-A7FACA4B692B}" sibTransId="{4ABCD910-A495-4C20-AD84-DFD6AAD5E58E}"/>
    <dgm:cxn modelId="{5BCC46CA-40F4-4818-8E13-8E1B3E7FE21D}" type="presOf" srcId="{0A01994A-1F3E-4217-8EEE-EBB102B951FF}" destId="{3FCC81B7-7DF3-4ABC-B374-15D94FF6AB40}" srcOrd="0" destOrd="0" presId="urn:microsoft.com/office/officeart/2005/8/layout/hProcess7"/>
    <dgm:cxn modelId="{AC51AACE-386D-4B35-8338-FA104CFE6E31}" type="presOf" srcId="{B2BD84A7-73F9-4397-A09D-1766E2DBEAC3}" destId="{A999CC7D-FC13-432E-BFC3-F3A17773E441}" srcOrd="1" destOrd="0" presId="urn:microsoft.com/office/officeart/2005/8/layout/hProcess7"/>
    <dgm:cxn modelId="{528F3DD3-B5C8-4946-8A69-EACC81F09394}" type="presOf" srcId="{A72CA011-C039-4A17-88D8-BD965487B9A2}" destId="{B50F6A56-8BC4-4957-B758-0266910966DA}" srcOrd="0" destOrd="0" presId="urn:microsoft.com/office/officeart/2005/8/layout/hProcess7"/>
    <dgm:cxn modelId="{EA218EF9-0C2D-4A9B-9B3E-CDE1F9AD5E42}" type="presOf" srcId="{0A01994A-1F3E-4217-8EEE-EBB102B951FF}" destId="{A088B070-526E-4EAF-8348-6E3CAE99D740}" srcOrd="1" destOrd="0" presId="urn:microsoft.com/office/officeart/2005/8/layout/hProcess7"/>
    <dgm:cxn modelId="{D4718C7A-DAA5-43F0-87FD-9ECAA4FDFF9E}" type="presParOf" srcId="{B50F6A56-8BC4-4957-B758-0266910966DA}" destId="{57445EDC-0863-4615-820F-7DDEA2776BAF}" srcOrd="0" destOrd="0" presId="urn:microsoft.com/office/officeart/2005/8/layout/hProcess7"/>
    <dgm:cxn modelId="{EB6CD4AC-3EAB-472B-926F-7F0D2909E26D}" type="presParOf" srcId="{57445EDC-0863-4615-820F-7DDEA2776BAF}" destId="{7F128EE1-37FC-43D2-AE1C-F03CCEB590F1}" srcOrd="0" destOrd="0" presId="urn:microsoft.com/office/officeart/2005/8/layout/hProcess7"/>
    <dgm:cxn modelId="{9A5A239B-97BA-48DB-9E65-1708097988BA}" type="presParOf" srcId="{57445EDC-0863-4615-820F-7DDEA2776BAF}" destId="{FC05E996-F1F6-449D-93B4-AAB1FBBDAB3A}" srcOrd="1" destOrd="0" presId="urn:microsoft.com/office/officeart/2005/8/layout/hProcess7"/>
    <dgm:cxn modelId="{F376972E-7E0B-4442-8D41-A0FE83A4CB0A}" type="presParOf" srcId="{57445EDC-0863-4615-820F-7DDEA2776BAF}" destId="{346309FF-2AA9-423A-A840-C5FC05C77EF8}" srcOrd="2" destOrd="0" presId="urn:microsoft.com/office/officeart/2005/8/layout/hProcess7"/>
    <dgm:cxn modelId="{AAEBBF8E-569F-478D-966E-F8D3A3AEFBC6}" type="presParOf" srcId="{B50F6A56-8BC4-4957-B758-0266910966DA}" destId="{1801B76D-2BD2-4323-BF01-258E87174E81}" srcOrd="1" destOrd="0" presId="urn:microsoft.com/office/officeart/2005/8/layout/hProcess7"/>
    <dgm:cxn modelId="{B6DC7981-F1B7-4265-8A54-43002C886A73}" type="presParOf" srcId="{B50F6A56-8BC4-4957-B758-0266910966DA}" destId="{146C0E2A-867E-4236-A8F1-D4CB619E5606}" srcOrd="2" destOrd="0" presId="urn:microsoft.com/office/officeart/2005/8/layout/hProcess7"/>
    <dgm:cxn modelId="{1972462F-3991-4304-A8E6-C21CA7CDEAC6}" type="presParOf" srcId="{146C0E2A-867E-4236-A8F1-D4CB619E5606}" destId="{98966D9D-E458-4AB3-8DAD-A0DC757388FE}" srcOrd="0" destOrd="0" presId="urn:microsoft.com/office/officeart/2005/8/layout/hProcess7"/>
    <dgm:cxn modelId="{31AB0ADB-BCDA-4AEA-9861-F2B705C98A2B}" type="presParOf" srcId="{146C0E2A-867E-4236-A8F1-D4CB619E5606}" destId="{76C26424-80F6-46E7-9B41-143BD9518172}" srcOrd="1" destOrd="0" presId="urn:microsoft.com/office/officeart/2005/8/layout/hProcess7"/>
    <dgm:cxn modelId="{42DD3A7E-183F-4B99-AF8A-02B68299F1E7}" type="presParOf" srcId="{146C0E2A-867E-4236-A8F1-D4CB619E5606}" destId="{52C45986-80B2-4403-86B3-250BBFA242D5}" srcOrd="2" destOrd="0" presId="urn:microsoft.com/office/officeart/2005/8/layout/hProcess7"/>
    <dgm:cxn modelId="{AE4D85AA-6216-4761-A034-5F06F72BE52E}" type="presParOf" srcId="{B50F6A56-8BC4-4957-B758-0266910966DA}" destId="{55F200C0-4889-4DBA-A6F2-9530E8901FCD}" srcOrd="3" destOrd="0" presId="urn:microsoft.com/office/officeart/2005/8/layout/hProcess7"/>
    <dgm:cxn modelId="{404F4C8F-F688-464F-9128-86C12A9DDF31}" type="presParOf" srcId="{B50F6A56-8BC4-4957-B758-0266910966DA}" destId="{2C4FE72C-B14C-4534-BB2F-84F93B40CA36}" srcOrd="4" destOrd="0" presId="urn:microsoft.com/office/officeart/2005/8/layout/hProcess7"/>
    <dgm:cxn modelId="{E051DECC-3FEC-41B6-A482-ED903AEA8FC3}" type="presParOf" srcId="{2C4FE72C-B14C-4534-BB2F-84F93B40CA36}" destId="{3FCC81B7-7DF3-4ABC-B374-15D94FF6AB40}" srcOrd="0" destOrd="0" presId="urn:microsoft.com/office/officeart/2005/8/layout/hProcess7"/>
    <dgm:cxn modelId="{DBDDEFF1-68C4-4F3D-89B1-3E32549AAC22}" type="presParOf" srcId="{2C4FE72C-B14C-4534-BB2F-84F93B40CA36}" destId="{A088B070-526E-4EAF-8348-6E3CAE99D740}" srcOrd="1" destOrd="0" presId="urn:microsoft.com/office/officeart/2005/8/layout/hProcess7"/>
    <dgm:cxn modelId="{372C29DA-90FC-4D1C-83F1-5E67D19901F3}" type="presParOf" srcId="{2C4FE72C-B14C-4534-BB2F-84F93B40CA36}" destId="{41A4BAFB-F347-4B45-A91B-5AE58ADD5E21}" srcOrd="2" destOrd="0" presId="urn:microsoft.com/office/officeart/2005/8/layout/hProcess7"/>
    <dgm:cxn modelId="{D8BD9067-5B9B-4A2E-9156-243CA1009EFF}" type="presParOf" srcId="{B50F6A56-8BC4-4957-B758-0266910966DA}" destId="{68C9AD25-6858-4264-8D5A-97DE29293497}" srcOrd="5" destOrd="0" presId="urn:microsoft.com/office/officeart/2005/8/layout/hProcess7"/>
    <dgm:cxn modelId="{CD5D589C-C36C-4236-9043-01EC427941E7}" type="presParOf" srcId="{B50F6A56-8BC4-4957-B758-0266910966DA}" destId="{17574A01-E3FC-4E9B-8DDD-3D4C26C87474}" srcOrd="6" destOrd="0" presId="urn:microsoft.com/office/officeart/2005/8/layout/hProcess7"/>
    <dgm:cxn modelId="{67BBFD66-52C3-4CB4-975A-13AC5F40662E}" type="presParOf" srcId="{17574A01-E3FC-4E9B-8DDD-3D4C26C87474}" destId="{B7A78F10-4F16-47BD-885F-E678C0761C91}" srcOrd="0" destOrd="0" presId="urn:microsoft.com/office/officeart/2005/8/layout/hProcess7"/>
    <dgm:cxn modelId="{2DDBE626-FFCA-4DF8-B767-340009F9B0FB}" type="presParOf" srcId="{17574A01-E3FC-4E9B-8DDD-3D4C26C87474}" destId="{17607489-F1AE-4C3F-9B94-54D699992C61}" srcOrd="1" destOrd="0" presId="urn:microsoft.com/office/officeart/2005/8/layout/hProcess7"/>
    <dgm:cxn modelId="{F6743E4C-9C47-4D98-9EC1-B69E589439BB}" type="presParOf" srcId="{17574A01-E3FC-4E9B-8DDD-3D4C26C87474}" destId="{8EE58C74-996E-472D-94CA-C15C2E56A8D0}" srcOrd="2" destOrd="0" presId="urn:microsoft.com/office/officeart/2005/8/layout/hProcess7"/>
    <dgm:cxn modelId="{1FF4183E-34FD-4A07-BF93-DF11D940184D}" type="presParOf" srcId="{B50F6A56-8BC4-4957-B758-0266910966DA}" destId="{2B2B096D-29F3-4D1C-9B01-AE0F15CE628B}" srcOrd="7" destOrd="0" presId="urn:microsoft.com/office/officeart/2005/8/layout/hProcess7"/>
    <dgm:cxn modelId="{2C9B3E2E-4547-4591-8519-3959F2FDDA56}" type="presParOf" srcId="{B50F6A56-8BC4-4957-B758-0266910966DA}" destId="{35F07A3C-034E-4894-B907-6E0B9F5EB339}" srcOrd="8" destOrd="0" presId="urn:microsoft.com/office/officeart/2005/8/layout/hProcess7"/>
    <dgm:cxn modelId="{561B436A-612E-4401-BA36-CC9013E4EF4F}" type="presParOf" srcId="{35F07A3C-034E-4894-B907-6E0B9F5EB339}" destId="{2E0609EC-F946-4C10-BCE2-A64918C92A34}" srcOrd="0" destOrd="0" presId="urn:microsoft.com/office/officeart/2005/8/layout/hProcess7"/>
    <dgm:cxn modelId="{3556690A-A280-4180-9819-035D02342EB3}" type="presParOf" srcId="{35F07A3C-034E-4894-B907-6E0B9F5EB339}" destId="{A999CC7D-FC13-432E-BFC3-F3A17773E441}" srcOrd="1" destOrd="0" presId="urn:microsoft.com/office/officeart/2005/8/layout/hProcess7"/>
    <dgm:cxn modelId="{ED569873-B554-4E67-9F38-B7BF05BFDA8F}" type="presParOf" srcId="{35F07A3C-034E-4894-B907-6E0B9F5EB339}" destId="{B12B4B30-C926-4F69-80CC-17542B711193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FBBAF35-C0D8-4D66-B1C5-CB1B959F3D2E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F0A13D3-0C6A-4A34-8561-59AE91AA8928}">
      <dgm:prSet custT="1"/>
      <dgm:spPr/>
      <dgm:t>
        <a:bodyPr/>
        <a:lstStyle/>
        <a:p>
          <a:r>
            <a:rPr lang="en-US" sz="2400" b="0" dirty="0"/>
            <a:t>Contact:</a:t>
          </a:r>
          <a:endParaRPr lang="en-US" sz="2400" dirty="0"/>
        </a:p>
      </dgm:t>
    </dgm:pt>
    <dgm:pt modelId="{0FE26E32-1ED8-457B-89F4-7D20A0C61B67}" type="parTrans" cxnId="{CE2A5D6D-9FAE-4CA9-989E-8970806627E8}">
      <dgm:prSet/>
      <dgm:spPr/>
      <dgm:t>
        <a:bodyPr/>
        <a:lstStyle/>
        <a:p>
          <a:endParaRPr lang="en-US"/>
        </a:p>
      </dgm:t>
    </dgm:pt>
    <dgm:pt modelId="{0ECECDA8-A962-4225-9821-87CDEB88A179}" type="sibTrans" cxnId="{CE2A5D6D-9FAE-4CA9-989E-8970806627E8}">
      <dgm:prSet/>
      <dgm:spPr/>
      <dgm:t>
        <a:bodyPr/>
        <a:lstStyle/>
        <a:p>
          <a:endParaRPr lang="en-US"/>
        </a:p>
      </dgm:t>
    </dgm:pt>
    <dgm:pt modelId="{A9C9AE6A-7331-4538-9BDF-65C500C6BBB9}">
      <dgm:prSet custT="1"/>
      <dgm:spPr/>
      <dgm:t>
        <a:bodyPr/>
        <a:lstStyle/>
        <a:p>
          <a:r>
            <a:rPr lang="en-US" sz="2400" b="0" dirty="0"/>
            <a:t>Sinji Yang</a:t>
          </a:r>
          <a:endParaRPr lang="en-US" sz="2400" dirty="0"/>
        </a:p>
      </dgm:t>
    </dgm:pt>
    <dgm:pt modelId="{9A3389F5-863B-4EB0-9CF4-E45AB5FBBCFC}" type="parTrans" cxnId="{064F7E6B-ADEA-4589-80DB-2A5654DF9FAB}">
      <dgm:prSet/>
      <dgm:spPr/>
      <dgm:t>
        <a:bodyPr/>
        <a:lstStyle/>
        <a:p>
          <a:endParaRPr lang="en-US"/>
        </a:p>
      </dgm:t>
    </dgm:pt>
    <dgm:pt modelId="{7E871200-66A2-49AE-BF82-BF01B03A3B97}" type="sibTrans" cxnId="{064F7E6B-ADEA-4589-80DB-2A5654DF9FAB}">
      <dgm:prSet/>
      <dgm:spPr/>
      <dgm:t>
        <a:bodyPr/>
        <a:lstStyle/>
        <a:p>
          <a:endParaRPr lang="en-US"/>
        </a:p>
      </dgm:t>
    </dgm:pt>
    <dgm:pt modelId="{09F9933E-8195-4FBF-8771-C2515846E1C2}">
      <dgm:prSet custT="1"/>
      <dgm:spPr/>
      <dgm:t>
        <a:bodyPr/>
        <a:lstStyle/>
        <a:p>
          <a:r>
            <a:rPr lang="en-US" sz="2400" b="0" dirty="0"/>
            <a:t>sinjiya@umich.edu</a:t>
          </a:r>
          <a:endParaRPr lang="en-US" sz="2400" dirty="0"/>
        </a:p>
      </dgm:t>
    </dgm:pt>
    <dgm:pt modelId="{A2B6B32B-3E3E-4C13-9E94-0FD81604C578}" type="parTrans" cxnId="{D8221AD8-77B0-40EF-908E-9D4D42BF962A}">
      <dgm:prSet/>
      <dgm:spPr/>
      <dgm:t>
        <a:bodyPr/>
        <a:lstStyle/>
        <a:p>
          <a:endParaRPr lang="en-US"/>
        </a:p>
      </dgm:t>
    </dgm:pt>
    <dgm:pt modelId="{70DEF332-AB5E-4E2A-8810-8931104E0DD5}" type="sibTrans" cxnId="{D8221AD8-77B0-40EF-908E-9D4D42BF962A}">
      <dgm:prSet/>
      <dgm:spPr/>
      <dgm:t>
        <a:bodyPr/>
        <a:lstStyle/>
        <a:p>
          <a:endParaRPr lang="en-US"/>
        </a:p>
      </dgm:t>
    </dgm:pt>
    <dgm:pt modelId="{A4C3F92B-3DFA-4EE2-AE7A-4F5D3F9614D1}">
      <dgm:prSet custT="1"/>
      <dgm:spPr/>
      <dgm:t>
        <a:bodyPr/>
        <a:lstStyle/>
        <a:p>
          <a:r>
            <a:rPr lang="en-US" sz="2400" b="0"/>
            <a:t>Senior BI Analyst</a:t>
          </a:r>
          <a:endParaRPr lang="en-US" sz="2400"/>
        </a:p>
      </dgm:t>
    </dgm:pt>
    <dgm:pt modelId="{59D24851-2DD4-4E4A-8FB5-2555D35AF68A}" type="parTrans" cxnId="{CF50484F-D7FE-4859-A274-8CB561E394A4}">
      <dgm:prSet/>
      <dgm:spPr/>
      <dgm:t>
        <a:bodyPr/>
        <a:lstStyle/>
        <a:p>
          <a:endParaRPr lang="en-US"/>
        </a:p>
      </dgm:t>
    </dgm:pt>
    <dgm:pt modelId="{E43C745D-1BAE-4808-95F9-C84DF2DB4B77}" type="sibTrans" cxnId="{CF50484F-D7FE-4859-A274-8CB561E394A4}">
      <dgm:prSet/>
      <dgm:spPr/>
      <dgm:t>
        <a:bodyPr/>
        <a:lstStyle/>
        <a:p>
          <a:endParaRPr lang="en-US"/>
        </a:p>
      </dgm:t>
    </dgm:pt>
    <dgm:pt modelId="{5612327A-BEE1-4658-AC82-9CB59C4A7D32}">
      <dgm:prSet custT="1"/>
      <dgm:spPr/>
      <dgm:t>
        <a:bodyPr/>
        <a:lstStyle/>
        <a:p>
          <a:r>
            <a:rPr lang="en-US" sz="2400" b="0" dirty="0"/>
            <a:t>College of Literature, Science, and the Arts</a:t>
          </a:r>
          <a:endParaRPr lang="en-US" sz="2400" dirty="0"/>
        </a:p>
      </dgm:t>
    </dgm:pt>
    <dgm:pt modelId="{8C7F2252-F7E6-4671-9139-70BFA65B6AE7}" type="parTrans" cxnId="{A5D18D11-74C3-4E6F-9759-9DB22A7336CB}">
      <dgm:prSet/>
      <dgm:spPr/>
      <dgm:t>
        <a:bodyPr/>
        <a:lstStyle/>
        <a:p>
          <a:endParaRPr lang="en-US"/>
        </a:p>
      </dgm:t>
    </dgm:pt>
    <dgm:pt modelId="{9C705E93-37F1-4006-ADD3-0C9214773842}" type="sibTrans" cxnId="{A5D18D11-74C3-4E6F-9759-9DB22A7336CB}">
      <dgm:prSet/>
      <dgm:spPr/>
      <dgm:t>
        <a:bodyPr/>
        <a:lstStyle/>
        <a:p>
          <a:endParaRPr lang="en-US"/>
        </a:p>
      </dgm:t>
    </dgm:pt>
    <dgm:pt modelId="{B88142B5-5825-4EA0-B3AF-AC25400CD536}">
      <dgm:prSet custT="1"/>
      <dgm:spPr/>
      <dgm:t>
        <a:bodyPr/>
        <a:lstStyle/>
        <a:p>
          <a:r>
            <a:rPr lang="en-US" sz="2400" b="0" dirty="0"/>
            <a:t>University of Michigan</a:t>
          </a:r>
          <a:endParaRPr lang="en-US" sz="2400" dirty="0"/>
        </a:p>
      </dgm:t>
    </dgm:pt>
    <dgm:pt modelId="{F95AE4BE-A876-4896-A914-B880434E95EB}" type="parTrans" cxnId="{1B081CC1-3874-4FB7-8B08-94D0D1A7731F}">
      <dgm:prSet/>
      <dgm:spPr/>
      <dgm:t>
        <a:bodyPr/>
        <a:lstStyle/>
        <a:p>
          <a:endParaRPr lang="en-US"/>
        </a:p>
      </dgm:t>
    </dgm:pt>
    <dgm:pt modelId="{15011EB0-7185-4D9C-A7DB-3C78ABAC41DA}" type="sibTrans" cxnId="{1B081CC1-3874-4FB7-8B08-94D0D1A7731F}">
      <dgm:prSet/>
      <dgm:spPr/>
      <dgm:t>
        <a:bodyPr/>
        <a:lstStyle/>
        <a:p>
          <a:endParaRPr lang="en-US"/>
        </a:p>
      </dgm:t>
    </dgm:pt>
    <dgm:pt modelId="{043DBA98-8F39-48B8-B4B1-0698D37A021A}">
      <dgm:prSet custT="1"/>
      <dgm:spPr/>
      <dgm:t>
        <a:bodyPr/>
        <a:lstStyle/>
        <a:p>
          <a:endParaRPr lang="en-US" sz="2300" b="0" dirty="0"/>
        </a:p>
        <a:p>
          <a:endParaRPr lang="en-US" sz="2300" b="0" dirty="0"/>
        </a:p>
        <a:p>
          <a:r>
            <a:rPr lang="en-US" sz="2400" b="0" dirty="0"/>
            <a:t>Reference:</a:t>
          </a:r>
          <a:endParaRPr lang="en-US" sz="2400" dirty="0"/>
        </a:p>
      </dgm:t>
    </dgm:pt>
    <dgm:pt modelId="{45DF93F1-CB35-418F-A972-D9B6DF11B595}" type="parTrans" cxnId="{59C2870A-2729-4399-BE4E-AC04003CB59B}">
      <dgm:prSet/>
      <dgm:spPr/>
      <dgm:t>
        <a:bodyPr/>
        <a:lstStyle/>
        <a:p>
          <a:endParaRPr lang="en-US"/>
        </a:p>
      </dgm:t>
    </dgm:pt>
    <dgm:pt modelId="{7EEFDB1E-9692-42F1-A92B-BA7BD2BD6D92}" type="sibTrans" cxnId="{59C2870A-2729-4399-BE4E-AC04003CB59B}">
      <dgm:prSet/>
      <dgm:spPr/>
      <dgm:t>
        <a:bodyPr/>
        <a:lstStyle/>
        <a:p>
          <a:endParaRPr lang="en-US"/>
        </a:p>
      </dgm:t>
    </dgm:pt>
    <dgm:pt modelId="{DEDAC564-B27D-4DF0-AF01-2050F8B4CCDC}">
      <dgm:prSet custT="1"/>
      <dgm:spPr/>
      <dgm:t>
        <a:bodyPr/>
        <a:lstStyle/>
        <a:p>
          <a:endParaRPr lang="en-US" sz="2000" b="0" dirty="0"/>
        </a:p>
        <a:p>
          <a:endParaRPr lang="en-US" sz="2200" b="0" dirty="0"/>
        </a:p>
        <a:p>
          <a:r>
            <a:rPr lang="en-US" sz="2400" b="0" dirty="0"/>
            <a:t>GitHub  https://github.com/sinjiya/Visualizing_Real_time_Hypothetical_Scenarios_in_Tableau</a:t>
          </a:r>
          <a:endParaRPr lang="en-US" sz="2400" dirty="0"/>
        </a:p>
      </dgm:t>
    </dgm:pt>
    <dgm:pt modelId="{A2035F3F-9E02-437A-A44F-B55497BCC8A9}" type="parTrans" cxnId="{5E4D0B27-12C0-4BC5-8D38-5841C8B5878F}">
      <dgm:prSet/>
      <dgm:spPr/>
      <dgm:t>
        <a:bodyPr/>
        <a:lstStyle/>
        <a:p>
          <a:endParaRPr lang="en-US"/>
        </a:p>
      </dgm:t>
    </dgm:pt>
    <dgm:pt modelId="{E305ED17-480D-4A8E-8972-AD16FEE24C05}" type="sibTrans" cxnId="{5E4D0B27-12C0-4BC5-8D38-5841C8B5878F}">
      <dgm:prSet/>
      <dgm:spPr/>
      <dgm:t>
        <a:bodyPr/>
        <a:lstStyle/>
        <a:p>
          <a:endParaRPr lang="en-US"/>
        </a:p>
      </dgm:t>
    </dgm:pt>
    <dgm:pt modelId="{36F2B87D-BC86-490F-99A2-253D25026AB1}" type="pres">
      <dgm:prSet presAssocID="{9FBBAF35-C0D8-4D66-B1C5-CB1B959F3D2E}" presName="vert0" presStyleCnt="0">
        <dgm:presLayoutVars>
          <dgm:dir/>
          <dgm:animOne val="branch"/>
          <dgm:animLvl val="lvl"/>
        </dgm:presLayoutVars>
      </dgm:prSet>
      <dgm:spPr/>
    </dgm:pt>
    <dgm:pt modelId="{E798A395-3530-4D07-A5A4-C228417B6FE0}" type="pres">
      <dgm:prSet presAssocID="{8F0A13D3-0C6A-4A34-8561-59AE91AA8928}" presName="thickLine" presStyleLbl="alignNode1" presStyleIdx="0" presStyleCnt="2"/>
      <dgm:spPr/>
    </dgm:pt>
    <dgm:pt modelId="{42494A46-7649-4E10-A9DB-118B194E7095}" type="pres">
      <dgm:prSet presAssocID="{8F0A13D3-0C6A-4A34-8561-59AE91AA8928}" presName="horz1" presStyleCnt="0"/>
      <dgm:spPr/>
    </dgm:pt>
    <dgm:pt modelId="{E0058B48-ED7A-451B-B0F5-5353262CF439}" type="pres">
      <dgm:prSet presAssocID="{8F0A13D3-0C6A-4A34-8561-59AE91AA8928}" presName="tx1" presStyleLbl="revTx" presStyleIdx="0" presStyleCnt="8"/>
      <dgm:spPr/>
    </dgm:pt>
    <dgm:pt modelId="{11237B99-4541-45C2-9BF3-85FA2DB5B744}" type="pres">
      <dgm:prSet presAssocID="{8F0A13D3-0C6A-4A34-8561-59AE91AA8928}" presName="vert1" presStyleCnt="0"/>
      <dgm:spPr/>
    </dgm:pt>
    <dgm:pt modelId="{6DF3122D-6C35-4731-918E-E6D351CCBFF4}" type="pres">
      <dgm:prSet presAssocID="{A9C9AE6A-7331-4538-9BDF-65C500C6BBB9}" presName="vertSpace2a" presStyleCnt="0"/>
      <dgm:spPr/>
    </dgm:pt>
    <dgm:pt modelId="{6CA69AA0-28AB-4491-8D3C-E574BAEAA58E}" type="pres">
      <dgm:prSet presAssocID="{A9C9AE6A-7331-4538-9BDF-65C500C6BBB9}" presName="horz2" presStyleCnt="0"/>
      <dgm:spPr/>
    </dgm:pt>
    <dgm:pt modelId="{7A5C4F4D-5F44-447F-9EF1-07431FD8C6E0}" type="pres">
      <dgm:prSet presAssocID="{A9C9AE6A-7331-4538-9BDF-65C500C6BBB9}" presName="horzSpace2" presStyleCnt="0"/>
      <dgm:spPr/>
    </dgm:pt>
    <dgm:pt modelId="{AC58EA01-2873-4C12-93C9-4C822F195B67}" type="pres">
      <dgm:prSet presAssocID="{A9C9AE6A-7331-4538-9BDF-65C500C6BBB9}" presName="tx2" presStyleLbl="revTx" presStyleIdx="1" presStyleCnt="8"/>
      <dgm:spPr/>
    </dgm:pt>
    <dgm:pt modelId="{13D7397D-3D43-4397-883A-662FA0180454}" type="pres">
      <dgm:prSet presAssocID="{A9C9AE6A-7331-4538-9BDF-65C500C6BBB9}" presName="vert2" presStyleCnt="0"/>
      <dgm:spPr/>
    </dgm:pt>
    <dgm:pt modelId="{51D7A169-94DC-4935-842E-993119030350}" type="pres">
      <dgm:prSet presAssocID="{A9C9AE6A-7331-4538-9BDF-65C500C6BBB9}" presName="thinLine2b" presStyleLbl="callout" presStyleIdx="0" presStyleCnt="6"/>
      <dgm:spPr/>
    </dgm:pt>
    <dgm:pt modelId="{BD4BD195-25C6-4ECF-8F45-4C4281C3E185}" type="pres">
      <dgm:prSet presAssocID="{A9C9AE6A-7331-4538-9BDF-65C500C6BBB9}" presName="vertSpace2b" presStyleCnt="0"/>
      <dgm:spPr/>
    </dgm:pt>
    <dgm:pt modelId="{8B222A3A-2676-4408-B142-0B4643AEBBC1}" type="pres">
      <dgm:prSet presAssocID="{09F9933E-8195-4FBF-8771-C2515846E1C2}" presName="horz2" presStyleCnt="0"/>
      <dgm:spPr/>
    </dgm:pt>
    <dgm:pt modelId="{F64E449C-44FD-4A69-BA28-0ED0A6622E40}" type="pres">
      <dgm:prSet presAssocID="{09F9933E-8195-4FBF-8771-C2515846E1C2}" presName="horzSpace2" presStyleCnt="0"/>
      <dgm:spPr/>
    </dgm:pt>
    <dgm:pt modelId="{4BD1B7AE-5F62-4F64-AE59-8CC113848E3E}" type="pres">
      <dgm:prSet presAssocID="{09F9933E-8195-4FBF-8771-C2515846E1C2}" presName="tx2" presStyleLbl="revTx" presStyleIdx="2" presStyleCnt="8"/>
      <dgm:spPr/>
    </dgm:pt>
    <dgm:pt modelId="{163733C3-BA4E-4636-8E90-95206E9B0F2A}" type="pres">
      <dgm:prSet presAssocID="{09F9933E-8195-4FBF-8771-C2515846E1C2}" presName="vert2" presStyleCnt="0"/>
      <dgm:spPr/>
    </dgm:pt>
    <dgm:pt modelId="{7050D4FC-EAFC-4F6E-BC72-77F9C5E764A9}" type="pres">
      <dgm:prSet presAssocID="{09F9933E-8195-4FBF-8771-C2515846E1C2}" presName="thinLine2b" presStyleLbl="callout" presStyleIdx="1" presStyleCnt="6"/>
      <dgm:spPr/>
    </dgm:pt>
    <dgm:pt modelId="{A10D31A7-6E71-4CA0-BC37-6F2BEB2D55D5}" type="pres">
      <dgm:prSet presAssocID="{09F9933E-8195-4FBF-8771-C2515846E1C2}" presName="vertSpace2b" presStyleCnt="0"/>
      <dgm:spPr/>
    </dgm:pt>
    <dgm:pt modelId="{0F834D9D-F6C3-402B-836B-53768AD845EF}" type="pres">
      <dgm:prSet presAssocID="{A4C3F92B-3DFA-4EE2-AE7A-4F5D3F9614D1}" presName="horz2" presStyleCnt="0"/>
      <dgm:spPr/>
    </dgm:pt>
    <dgm:pt modelId="{243D1954-6E97-4352-A9DB-9BF0F816CB2F}" type="pres">
      <dgm:prSet presAssocID="{A4C3F92B-3DFA-4EE2-AE7A-4F5D3F9614D1}" presName="horzSpace2" presStyleCnt="0"/>
      <dgm:spPr/>
    </dgm:pt>
    <dgm:pt modelId="{6CE8DF7C-8771-4EEF-AF55-CE0D59177FD5}" type="pres">
      <dgm:prSet presAssocID="{A4C3F92B-3DFA-4EE2-AE7A-4F5D3F9614D1}" presName="tx2" presStyleLbl="revTx" presStyleIdx="3" presStyleCnt="8"/>
      <dgm:spPr/>
    </dgm:pt>
    <dgm:pt modelId="{39CB5ADE-8E63-4318-A750-45A06FA86331}" type="pres">
      <dgm:prSet presAssocID="{A4C3F92B-3DFA-4EE2-AE7A-4F5D3F9614D1}" presName="vert2" presStyleCnt="0"/>
      <dgm:spPr/>
    </dgm:pt>
    <dgm:pt modelId="{0D6097F1-767A-4FEC-8E18-BDABCA9043A7}" type="pres">
      <dgm:prSet presAssocID="{A4C3F92B-3DFA-4EE2-AE7A-4F5D3F9614D1}" presName="thinLine2b" presStyleLbl="callout" presStyleIdx="2" presStyleCnt="6"/>
      <dgm:spPr/>
    </dgm:pt>
    <dgm:pt modelId="{868E5F58-A1AC-46BA-9DAD-3882BBDB453A}" type="pres">
      <dgm:prSet presAssocID="{A4C3F92B-3DFA-4EE2-AE7A-4F5D3F9614D1}" presName="vertSpace2b" presStyleCnt="0"/>
      <dgm:spPr/>
    </dgm:pt>
    <dgm:pt modelId="{ADD168A2-4E89-4B84-8888-4635C7EB4BDE}" type="pres">
      <dgm:prSet presAssocID="{5612327A-BEE1-4658-AC82-9CB59C4A7D32}" presName="horz2" presStyleCnt="0"/>
      <dgm:spPr/>
    </dgm:pt>
    <dgm:pt modelId="{66396B4F-76A9-4954-AF15-6CD28CA96C4E}" type="pres">
      <dgm:prSet presAssocID="{5612327A-BEE1-4658-AC82-9CB59C4A7D32}" presName="horzSpace2" presStyleCnt="0"/>
      <dgm:spPr/>
    </dgm:pt>
    <dgm:pt modelId="{215B9D26-56F4-43A3-9CBB-DE06ADBCF2BF}" type="pres">
      <dgm:prSet presAssocID="{5612327A-BEE1-4658-AC82-9CB59C4A7D32}" presName="tx2" presStyleLbl="revTx" presStyleIdx="4" presStyleCnt="8"/>
      <dgm:spPr/>
    </dgm:pt>
    <dgm:pt modelId="{53BB6059-CB3F-4CCA-89A8-49B5221F8890}" type="pres">
      <dgm:prSet presAssocID="{5612327A-BEE1-4658-AC82-9CB59C4A7D32}" presName="vert2" presStyleCnt="0"/>
      <dgm:spPr/>
    </dgm:pt>
    <dgm:pt modelId="{18456408-5769-43E8-A867-6D7BB578B004}" type="pres">
      <dgm:prSet presAssocID="{5612327A-BEE1-4658-AC82-9CB59C4A7D32}" presName="thinLine2b" presStyleLbl="callout" presStyleIdx="3" presStyleCnt="6"/>
      <dgm:spPr/>
    </dgm:pt>
    <dgm:pt modelId="{DBFF6D92-2AC5-4FE1-A395-D66C985A13E4}" type="pres">
      <dgm:prSet presAssocID="{5612327A-BEE1-4658-AC82-9CB59C4A7D32}" presName="vertSpace2b" presStyleCnt="0"/>
      <dgm:spPr/>
    </dgm:pt>
    <dgm:pt modelId="{89D10836-8050-4067-A213-A13A6064D9C3}" type="pres">
      <dgm:prSet presAssocID="{B88142B5-5825-4EA0-B3AF-AC25400CD536}" presName="horz2" presStyleCnt="0"/>
      <dgm:spPr/>
    </dgm:pt>
    <dgm:pt modelId="{4F478B25-207D-4B39-91F1-3890CE823719}" type="pres">
      <dgm:prSet presAssocID="{B88142B5-5825-4EA0-B3AF-AC25400CD536}" presName="horzSpace2" presStyleCnt="0"/>
      <dgm:spPr/>
    </dgm:pt>
    <dgm:pt modelId="{40974653-4786-4165-A357-4868DFEF546E}" type="pres">
      <dgm:prSet presAssocID="{B88142B5-5825-4EA0-B3AF-AC25400CD536}" presName="tx2" presStyleLbl="revTx" presStyleIdx="5" presStyleCnt="8"/>
      <dgm:spPr/>
    </dgm:pt>
    <dgm:pt modelId="{31F5807F-A242-4DBC-9383-EC5C1250E07D}" type="pres">
      <dgm:prSet presAssocID="{B88142B5-5825-4EA0-B3AF-AC25400CD536}" presName="vert2" presStyleCnt="0"/>
      <dgm:spPr/>
    </dgm:pt>
    <dgm:pt modelId="{F0943CE8-2B3A-40E7-81CE-B73E4F292346}" type="pres">
      <dgm:prSet presAssocID="{B88142B5-5825-4EA0-B3AF-AC25400CD536}" presName="thinLine2b" presStyleLbl="callout" presStyleIdx="4" presStyleCnt="6"/>
      <dgm:spPr/>
    </dgm:pt>
    <dgm:pt modelId="{79CFA1B2-3DA9-4B49-B3CE-72F518AF6BDA}" type="pres">
      <dgm:prSet presAssocID="{B88142B5-5825-4EA0-B3AF-AC25400CD536}" presName="vertSpace2b" presStyleCnt="0"/>
      <dgm:spPr/>
    </dgm:pt>
    <dgm:pt modelId="{33E22BB0-5E31-4379-923E-45232EE87C31}" type="pres">
      <dgm:prSet presAssocID="{043DBA98-8F39-48B8-B4B1-0698D37A021A}" presName="thickLine" presStyleLbl="alignNode1" presStyleIdx="1" presStyleCnt="2"/>
      <dgm:spPr/>
    </dgm:pt>
    <dgm:pt modelId="{3D298E9D-1648-4CFE-8AA2-A3C764C70989}" type="pres">
      <dgm:prSet presAssocID="{043DBA98-8F39-48B8-B4B1-0698D37A021A}" presName="horz1" presStyleCnt="0"/>
      <dgm:spPr/>
    </dgm:pt>
    <dgm:pt modelId="{87291186-C4F8-4CC6-BDA4-5CAE1D8667E3}" type="pres">
      <dgm:prSet presAssocID="{043DBA98-8F39-48B8-B4B1-0698D37A021A}" presName="tx1" presStyleLbl="revTx" presStyleIdx="6" presStyleCnt="8" custScaleX="126105"/>
      <dgm:spPr/>
    </dgm:pt>
    <dgm:pt modelId="{8F12430A-BE0B-41B2-8CE4-5E61068C322C}" type="pres">
      <dgm:prSet presAssocID="{043DBA98-8F39-48B8-B4B1-0698D37A021A}" presName="vert1" presStyleCnt="0"/>
      <dgm:spPr/>
    </dgm:pt>
    <dgm:pt modelId="{75E573C5-33F1-4F46-B8F2-35BA6AE9407C}" type="pres">
      <dgm:prSet presAssocID="{DEDAC564-B27D-4DF0-AF01-2050F8B4CCDC}" presName="vertSpace2a" presStyleCnt="0"/>
      <dgm:spPr/>
    </dgm:pt>
    <dgm:pt modelId="{864B359D-C81F-4201-8D1D-ABF5B4AFB349}" type="pres">
      <dgm:prSet presAssocID="{DEDAC564-B27D-4DF0-AF01-2050F8B4CCDC}" presName="horz2" presStyleCnt="0"/>
      <dgm:spPr/>
    </dgm:pt>
    <dgm:pt modelId="{9351461E-CBE9-4498-A464-E319C94EA1F9}" type="pres">
      <dgm:prSet presAssocID="{DEDAC564-B27D-4DF0-AF01-2050F8B4CCDC}" presName="horzSpace2" presStyleCnt="0"/>
      <dgm:spPr/>
    </dgm:pt>
    <dgm:pt modelId="{44FD6D34-324A-46A2-92DE-99CDA5234B90}" type="pres">
      <dgm:prSet presAssocID="{DEDAC564-B27D-4DF0-AF01-2050F8B4CCDC}" presName="tx2" presStyleLbl="revTx" presStyleIdx="7" presStyleCnt="8" custScaleX="118432"/>
      <dgm:spPr/>
    </dgm:pt>
    <dgm:pt modelId="{007BF016-667A-481F-918E-015A316D2B43}" type="pres">
      <dgm:prSet presAssocID="{DEDAC564-B27D-4DF0-AF01-2050F8B4CCDC}" presName="vert2" presStyleCnt="0"/>
      <dgm:spPr/>
    </dgm:pt>
    <dgm:pt modelId="{A9EBD13D-0622-4C6F-9869-971E8B0858FF}" type="pres">
      <dgm:prSet presAssocID="{DEDAC564-B27D-4DF0-AF01-2050F8B4CCDC}" presName="thinLine2b" presStyleLbl="callout" presStyleIdx="5" presStyleCnt="6"/>
      <dgm:spPr/>
    </dgm:pt>
    <dgm:pt modelId="{CECF09C3-11C4-4721-917C-1372C12A6906}" type="pres">
      <dgm:prSet presAssocID="{DEDAC564-B27D-4DF0-AF01-2050F8B4CCDC}" presName="vertSpace2b" presStyleCnt="0"/>
      <dgm:spPr/>
    </dgm:pt>
  </dgm:ptLst>
  <dgm:cxnLst>
    <dgm:cxn modelId="{59C2870A-2729-4399-BE4E-AC04003CB59B}" srcId="{9FBBAF35-C0D8-4D66-B1C5-CB1B959F3D2E}" destId="{043DBA98-8F39-48B8-B4B1-0698D37A021A}" srcOrd="1" destOrd="0" parTransId="{45DF93F1-CB35-418F-A972-D9B6DF11B595}" sibTransId="{7EEFDB1E-9692-42F1-A92B-BA7BD2BD6D92}"/>
    <dgm:cxn modelId="{A5D18D11-74C3-4E6F-9759-9DB22A7336CB}" srcId="{8F0A13D3-0C6A-4A34-8561-59AE91AA8928}" destId="{5612327A-BEE1-4658-AC82-9CB59C4A7D32}" srcOrd="3" destOrd="0" parTransId="{8C7F2252-F7E6-4671-9139-70BFA65B6AE7}" sibTransId="{9C705E93-37F1-4006-ADD3-0C9214773842}"/>
    <dgm:cxn modelId="{A396B316-4D6E-4B46-ADB2-A5AF71BB9A7B}" type="presOf" srcId="{DEDAC564-B27D-4DF0-AF01-2050F8B4CCDC}" destId="{44FD6D34-324A-46A2-92DE-99CDA5234B90}" srcOrd="0" destOrd="0" presId="urn:microsoft.com/office/officeart/2008/layout/LinedList"/>
    <dgm:cxn modelId="{126BD819-6E04-450F-B03B-1EEEA8B5B2A0}" type="presOf" srcId="{9FBBAF35-C0D8-4D66-B1C5-CB1B959F3D2E}" destId="{36F2B87D-BC86-490F-99A2-253D25026AB1}" srcOrd="0" destOrd="0" presId="urn:microsoft.com/office/officeart/2008/layout/LinedList"/>
    <dgm:cxn modelId="{5E4D0B27-12C0-4BC5-8D38-5841C8B5878F}" srcId="{043DBA98-8F39-48B8-B4B1-0698D37A021A}" destId="{DEDAC564-B27D-4DF0-AF01-2050F8B4CCDC}" srcOrd="0" destOrd="0" parTransId="{A2035F3F-9E02-437A-A44F-B55497BCC8A9}" sibTransId="{E305ED17-480D-4A8E-8972-AD16FEE24C05}"/>
    <dgm:cxn modelId="{D9FC4264-3D44-4B07-A9B4-51128FA7F151}" type="presOf" srcId="{043DBA98-8F39-48B8-B4B1-0698D37A021A}" destId="{87291186-C4F8-4CC6-BDA4-5CAE1D8667E3}" srcOrd="0" destOrd="0" presId="urn:microsoft.com/office/officeart/2008/layout/LinedList"/>
    <dgm:cxn modelId="{064F7E6B-ADEA-4589-80DB-2A5654DF9FAB}" srcId="{8F0A13D3-0C6A-4A34-8561-59AE91AA8928}" destId="{A9C9AE6A-7331-4538-9BDF-65C500C6BBB9}" srcOrd="0" destOrd="0" parTransId="{9A3389F5-863B-4EB0-9CF4-E45AB5FBBCFC}" sibTransId="{7E871200-66A2-49AE-BF82-BF01B03A3B97}"/>
    <dgm:cxn modelId="{CE2A5D6D-9FAE-4CA9-989E-8970806627E8}" srcId="{9FBBAF35-C0D8-4D66-B1C5-CB1B959F3D2E}" destId="{8F0A13D3-0C6A-4A34-8561-59AE91AA8928}" srcOrd="0" destOrd="0" parTransId="{0FE26E32-1ED8-457B-89F4-7D20A0C61B67}" sibTransId="{0ECECDA8-A962-4225-9821-87CDEB88A179}"/>
    <dgm:cxn modelId="{19816D6E-9231-42D1-8891-3F04E80EEBF8}" type="presOf" srcId="{B88142B5-5825-4EA0-B3AF-AC25400CD536}" destId="{40974653-4786-4165-A357-4868DFEF546E}" srcOrd="0" destOrd="0" presId="urn:microsoft.com/office/officeart/2008/layout/LinedList"/>
    <dgm:cxn modelId="{CF50484F-D7FE-4859-A274-8CB561E394A4}" srcId="{8F0A13D3-0C6A-4A34-8561-59AE91AA8928}" destId="{A4C3F92B-3DFA-4EE2-AE7A-4F5D3F9614D1}" srcOrd="2" destOrd="0" parTransId="{59D24851-2DD4-4E4A-8FB5-2555D35AF68A}" sibTransId="{E43C745D-1BAE-4808-95F9-C84DF2DB4B77}"/>
    <dgm:cxn modelId="{65F39573-245B-4377-96FA-A9AA756D15FD}" type="presOf" srcId="{8F0A13D3-0C6A-4A34-8561-59AE91AA8928}" destId="{E0058B48-ED7A-451B-B0F5-5353262CF439}" srcOrd="0" destOrd="0" presId="urn:microsoft.com/office/officeart/2008/layout/LinedList"/>
    <dgm:cxn modelId="{DD73387A-3D5D-4003-83C0-FC04E5A81BA9}" type="presOf" srcId="{A9C9AE6A-7331-4538-9BDF-65C500C6BBB9}" destId="{AC58EA01-2873-4C12-93C9-4C822F195B67}" srcOrd="0" destOrd="0" presId="urn:microsoft.com/office/officeart/2008/layout/LinedList"/>
    <dgm:cxn modelId="{9B305E88-BA9C-4E32-B569-03D87DFC089A}" type="presOf" srcId="{A4C3F92B-3DFA-4EE2-AE7A-4F5D3F9614D1}" destId="{6CE8DF7C-8771-4EEF-AF55-CE0D59177FD5}" srcOrd="0" destOrd="0" presId="urn:microsoft.com/office/officeart/2008/layout/LinedList"/>
    <dgm:cxn modelId="{1B081CC1-3874-4FB7-8B08-94D0D1A7731F}" srcId="{8F0A13D3-0C6A-4A34-8561-59AE91AA8928}" destId="{B88142B5-5825-4EA0-B3AF-AC25400CD536}" srcOrd="4" destOrd="0" parTransId="{F95AE4BE-A876-4896-A914-B880434E95EB}" sibTransId="{15011EB0-7185-4D9C-A7DB-3C78ABAC41DA}"/>
    <dgm:cxn modelId="{D8221AD8-77B0-40EF-908E-9D4D42BF962A}" srcId="{8F0A13D3-0C6A-4A34-8561-59AE91AA8928}" destId="{09F9933E-8195-4FBF-8771-C2515846E1C2}" srcOrd="1" destOrd="0" parTransId="{A2B6B32B-3E3E-4C13-9E94-0FD81604C578}" sibTransId="{70DEF332-AB5E-4E2A-8810-8931104E0DD5}"/>
    <dgm:cxn modelId="{DC7223E6-1E64-4085-816A-C7DB73FFC487}" type="presOf" srcId="{09F9933E-8195-4FBF-8771-C2515846E1C2}" destId="{4BD1B7AE-5F62-4F64-AE59-8CC113848E3E}" srcOrd="0" destOrd="0" presId="urn:microsoft.com/office/officeart/2008/layout/LinedList"/>
    <dgm:cxn modelId="{03A709FA-EEA1-4848-8510-D8A244BE59C3}" type="presOf" srcId="{5612327A-BEE1-4658-AC82-9CB59C4A7D32}" destId="{215B9D26-56F4-43A3-9CBB-DE06ADBCF2BF}" srcOrd="0" destOrd="0" presId="urn:microsoft.com/office/officeart/2008/layout/LinedList"/>
    <dgm:cxn modelId="{7B3967BF-2065-4F97-A177-CE876C96AD19}" type="presParOf" srcId="{36F2B87D-BC86-490F-99A2-253D25026AB1}" destId="{E798A395-3530-4D07-A5A4-C228417B6FE0}" srcOrd="0" destOrd="0" presId="urn:microsoft.com/office/officeart/2008/layout/LinedList"/>
    <dgm:cxn modelId="{23AF7A71-A0BE-42B7-B517-7F58FDDE7745}" type="presParOf" srcId="{36F2B87D-BC86-490F-99A2-253D25026AB1}" destId="{42494A46-7649-4E10-A9DB-118B194E7095}" srcOrd="1" destOrd="0" presId="urn:microsoft.com/office/officeart/2008/layout/LinedList"/>
    <dgm:cxn modelId="{23D35A8C-0592-46A6-96DE-4E58A1DCDA54}" type="presParOf" srcId="{42494A46-7649-4E10-A9DB-118B194E7095}" destId="{E0058B48-ED7A-451B-B0F5-5353262CF439}" srcOrd="0" destOrd="0" presId="urn:microsoft.com/office/officeart/2008/layout/LinedList"/>
    <dgm:cxn modelId="{2A034123-D017-45FE-B603-CC77842C7BC6}" type="presParOf" srcId="{42494A46-7649-4E10-A9DB-118B194E7095}" destId="{11237B99-4541-45C2-9BF3-85FA2DB5B744}" srcOrd="1" destOrd="0" presId="urn:microsoft.com/office/officeart/2008/layout/LinedList"/>
    <dgm:cxn modelId="{EDE59BAA-F9C7-48BE-B597-A39044D0869D}" type="presParOf" srcId="{11237B99-4541-45C2-9BF3-85FA2DB5B744}" destId="{6DF3122D-6C35-4731-918E-E6D351CCBFF4}" srcOrd="0" destOrd="0" presId="urn:microsoft.com/office/officeart/2008/layout/LinedList"/>
    <dgm:cxn modelId="{D364DBEC-725B-4136-A92B-F833A4436117}" type="presParOf" srcId="{11237B99-4541-45C2-9BF3-85FA2DB5B744}" destId="{6CA69AA0-28AB-4491-8D3C-E574BAEAA58E}" srcOrd="1" destOrd="0" presId="urn:microsoft.com/office/officeart/2008/layout/LinedList"/>
    <dgm:cxn modelId="{7F0742AC-B607-4A63-8E3B-EDBAB7EDEF3A}" type="presParOf" srcId="{6CA69AA0-28AB-4491-8D3C-E574BAEAA58E}" destId="{7A5C4F4D-5F44-447F-9EF1-07431FD8C6E0}" srcOrd="0" destOrd="0" presId="urn:microsoft.com/office/officeart/2008/layout/LinedList"/>
    <dgm:cxn modelId="{4EDBC4B6-C2D5-4991-AE11-F7D5581D56DF}" type="presParOf" srcId="{6CA69AA0-28AB-4491-8D3C-E574BAEAA58E}" destId="{AC58EA01-2873-4C12-93C9-4C822F195B67}" srcOrd="1" destOrd="0" presId="urn:microsoft.com/office/officeart/2008/layout/LinedList"/>
    <dgm:cxn modelId="{35EDA023-BAF7-4D54-8422-8099DA9234A2}" type="presParOf" srcId="{6CA69AA0-28AB-4491-8D3C-E574BAEAA58E}" destId="{13D7397D-3D43-4397-883A-662FA0180454}" srcOrd="2" destOrd="0" presId="urn:microsoft.com/office/officeart/2008/layout/LinedList"/>
    <dgm:cxn modelId="{D10325FC-4DA0-450B-B459-DA1CA63C7AE9}" type="presParOf" srcId="{11237B99-4541-45C2-9BF3-85FA2DB5B744}" destId="{51D7A169-94DC-4935-842E-993119030350}" srcOrd="2" destOrd="0" presId="urn:microsoft.com/office/officeart/2008/layout/LinedList"/>
    <dgm:cxn modelId="{87375EFC-832F-43D4-A8A6-440CA201C733}" type="presParOf" srcId="{11237B99-4541-45C2-9BF3-85FA2DB5B744}" destId="{BD4BD195-25C6-4ECF-8F45-4C4281C3E185}" srcOrd="3" destOrd="0" presId="urn:microsoft.com/office/officeart/2008/layout/LinedList"/>
    <dgm:cxn modelId="{4E9B8501-C6B0-4A3E-B78A-B9A31839CA18}" type="presParOf" srcId="{11237B99-4541-45C2-9BF3-85FA2DB5B744}" destId="{8B222A3A-2676-4408-B142-0B4643AEBBC1}" srcOrd="4" destOrd="0" presId="urn:microsoft.com/office/officeart/2008/layout/LinedList"/>
    <dgm:cxn modelId="{12A8075E-3248-4A0F-AF6D-9E03F347D6B0}" type="presParOf" srcId="{8B222A3A-2676-4408-B142-0B4643AEBBC1}" destId="{F64E449C-44FD-4A69-BA28-0ED0A6622E40}" srcOrd="0" destOrd="0" presId="urn:microsoft.com/office/officeart/2008/layout/LinedList"/>
    <dgm:cxn modelId="{5DD32424-3AE6-4002-BE94-B92B74D6EB64}" type="presParOf" srcId="{8B222A3A-2676-4408-B142-0B4643AEBBC1}" destId="{4BD1B7AE-5F62-4F64-AE59-8CC113848E3E}" srcOrd="1" destOrd="0" presId="urn:microsoft.com/office/officeart/2008/layout/LinedList"/>
    <dgm:cxn modelId="{9A47A987-2F7A-4A17-B5AF-B137447BE2CB}" type="presParOf" srcId="{8B222A3A-2676-4408-B142-0B4643AEBBC1}" destId="{163733C3-BA4E-4636-8E90-95206E9B0F2A}" srcOrd="2" destOrd="0" presId="urn:microsoft.com/office/officeart/2008/layout/LinedList"/>
    <dgm:cxn modelId="{0DBC3C65-CF8F-4B19-9AF7-42B8CAD2BFEA}" type="presParOf" srcId="{11237B99-4541-45C2-9BF3-85FA2DB5B744}" destId="{7050D4FC-EAFC-4F6E-BC72-77F9C5E764A9}" srcOrd="5" destOrd="0" presId="urn:microsoft.com/office/officeart/2008/layout/LinedList"/>
    <dgm:cxn modelId="{1253AB88-88EB-4AAC-A5F4-26FF002B6554}" type="presParOf" srcId="{11237B99-4541-45C2-9BF3-85FA2DB5B744}" destId="{A10D31A7-6E71-4CA0-BC37-6F2BEB2D55D5}" srcOrd="6" destOrd="0" presId="urn:microsoft.com/office/officeart/2008/layout/LinedList"/>
    <dgm:cxn modelId="{561253F9-BD3F-4238-83DF-5BA17B9A96BF}" type="presParOf" srcId="{11237B99-4541-45C2-9BF3-85FA2DB5B744}" destId="{0F834D9D-F6C3-402B-836B-53768AD845EF}" srcOrd="7" destOrd="0" presId="urn:microsoft.com/office/officeart/2008/layout/LinedList"/>
    <dgm:cxn modelId="{055BCE62-CD46-488D-B600-3B1D99EF10C3}" type="presParOf" srcId="{0F834D9D-F6C3-402B-836B-53768AD845EF}" destId="{243D1954-6E97-4352-A9DB-9BF0F816CB2F}" srcOrd="0" destOrd="0" presId="urn:microsoft.com/office/officeart/2008/layout/LinedList"/>
    <dgm:cxn modelId="{8F7D1C1A-32D0-46D8-A378-5D677A5C0B1E}" type="presParOf" srcId="{0F834D9D-F6C3-402B-836B-53768AD845EF}" destId="{6CE8DF7C-8771-4EEF-AF55-CE0D59177FD5}" srcOrd="1" destOrd="0" presId="urn:microsoft.com/office/officeart/2008/layout/LinedList"/>
    <dgm:cxn modelId="{2EE507CA-5EFE-4B9C-AB32-86D1FCFC8119}" type="presParOf" srcId="{0F834D9D-F6C3-402B-836B-53768AD845EF}" destId="{39CB5ADE-8E63-4318-A750-45A06FA86331}" srcOrd="2" destOrd="0" presId="urn:microsoft.com/office/officeart/2008/layout/LinedList"/>
    <dgm:cxn modelId="{73BAE01B-4573-4EDC-99E5-E4719EE78CF6}" type="presParOf" srcId="{11237B99-4541-45C2-9BF3-85FA2DB5B744}" destId="{0D6097F1-767A-4FEC-8E18-BDABCA9043A7}" srcOrd="8" destOrd="0" presId="urn:microsoft.com/office/officeart/2008/layout/LinedList"/>
    <dgm:cxn modelId="{AB491877-AE81-4B95-8465-3CD400FA6B1A}" type="presParOf" srcId="{11237B99-4541-45C2-9BF3-85FA2DB5B744}" destId="{868E5F58-A1AC-46BA-9DAD-3882BBDB453A}" srcOrd="9" destOrd="0" presId="urn:microsoft.com/office/officeart/2008/layout/LinedList"/>
    <dgm:cxn modelId="{68F3520A-30B1-4223-A65B-99724A3604AB}" type="presParOf" srcId="{11237B99-4541-45C2-9BF3-85FA2DB5B744}" destId="{ADD168A2-4E89-4B84-8888-4635C7EB4BDE}" srcOrd="10" destOrd="0" presId="urn:microsoft.com/office/officeart/2008/layout/LinedList"/>
    <dgm:cxn modelId="{C11BDEED-9B68-42F5-AC24-718B91CF8AA2}" type="presParOf" srcId="{ADD168A2-4E89-4B84-8888-4635C7EB4BDE}" destId="{66396B4F-76A9-4954-AF15-6CD28CA96C4E}" srcOrd="0" destOrd="0" presId="urn:microsoft.com/office/officeart/2008/layout/LinedList"/>
    <dgm:cxn modelId="{635B4BB5-4517-4FD7-B227-CA91AC770573}" type="presParOf" srcId="{ADD168A2-4E89-4B84-8888-4635C7EB4BDE}" destId="{215B9D26-56F4-43A3-9CBB-DE06ADBCF2BF}" srcOrd="1" destOrd="0" presId="urn:microsoft.com/office/officeart/2008/layout/LinedList"/>
    <dgm:cxn modelId="{3568B3AB-FABD-44AC-9231-ED7E9810F24A}" type="presParOf" srcId="{ADD168A2-4E89-4B84-8888-4635C7EB4BDE}" destId="{53BB6059-CB3F-4CCA-89A8-49B5221F8890}" srcOrd="2" destOrd="0" presId="urn:microsoft.com/office/officeart/2008/layout/LinedList"/>
    <dgm:cxn modelId="{FE94D7F1-5AD9-4608-B4B1-9533D0208B26}" type="presParOf" srcId="{11237B99-4541-45C2-9BF3-85FA2DB5B744}" destId="{18456408-5769-43E8-A867-6D7BB578B004}" srcOrd="11" destOrd="0" presId="urn:microsoft.com/office/officeart/2008/layout/LinedList"/>
    <dgm:cxn modelId="{828F3719-A955-4324-8BA6-2EE2FAE2D851}" type="presParOf" srcId="{11237B99-4541-45C2-9BF3-85FA2DB5B744}" destId="{DBFF6D92-2AC5-4FE1-A395-D66C985A13E4}" srcOrd="12" destOrd="0" presId="urn:microsoft.com/office/officeart/2008/layout/LinedList"/>
    <dgm:cxn modelId="{83FC7611-187F-4B2A-9FCD-9A697DAA661D}" type="presParOf" srcId="{11237B99-4541-45C2-9BF3-85FA2DB5B744}" destId="{89D10836-8050-4067-A213-A13A6064D9C3}" srcOrd="13" destOrd="0" presId="urn:microsoft.com/office/officeart/2008/layout/LinedList"/>
    <dgm:cxn modelId="{9722CD2C-3BBF-496E-AE90-FA05ECF6DCC8}" type="presParOf" srcId="{89D10836-8050-4067-A213-A13A6064D9C3}" destId="{4F478B25-207D-4B39-91F1-3890CE823719}" srcOrd="0" destOrd="0" presId="urn:microsoft.com/office/officeart/2008/layout/LinedList"/>
    <dgm:cxn modelId="{B3C88B89-6723-4C3D-85AB-9D083B9BE602}" type="presParOf" srcId="{89D10836-8050-4067-A213-A13A6064D9C3}" destId="{40974653-4786-4165-A357-4868DFEF546E}" srcOrd="1" destOrd="0" presId="urn:microsoft.com/office/officeart/2008/layout/LinedList"/>
    <dgm:cxn modelId="{B7BC3290-64E4-42F3-9C1D-9C7097BA7636}" type="presParOf" srcId="{89D10836-8050-4067-A213-A13A6064D9C3}" destId="{31F5807F-A242-4DBC-9383-EC5C1250E07D}" srcOrd="2" destOrd="0" presId="urn:microsoft.com/office/officeart/2008/layout/LinedList"/>
    <dgm:cxn modelId="{C3827DC3-16A2-4422-84AE-A03BF8F04373}" type="presParOf" srcId="{11237B99-4541-45C2-9BF3-85FA2DB5B744}" destId="{F0943CE8-2B3A-40E7-81CE-B73E4F292346}" srcOrd="14" destOrd="0" presId="urn:microsoft.com/office/officeart/2008/layout/LinedList"/>
    <dgm:cxn modelId="{6F6EC767-F266-435C-B9F4-AF203DA46B27}" type="presParOf" srcId="{11237B99-4541-45C2-9BF3-85FA2DB5B744}" destId="{79CFA1B2-3DA9-4B49-B3CE-72F518AF6BDA}" srcOrd="15" destOrd="0" presId="urn:microsoft.com/office/officeart/2008/layout/LinedList"/>
    <dgm:cxn modelId="{1E5CBD92-9711-43EF-833D-3651687DCC8B}" type="presParOf" srcId="{36F2B87D-BC86-490F-99A2-253D25026AB1}" destId="{33E22BB0-5E31-4379-923E-45232EE87C31}" srcOrd="2" destOrd="0" presId="urn:microsoft.com/office/officeart/2008/layout/LinedList"/>
    <dgm:cxn modelId="{64BA693A-A847-49E6-A825-5EEA0C848BD5}" type="presParOf" srcId="{36F2B87D-BC86-490F-99A2-253D25026AB1}" destId="{3D298E9D-1648-4CFE-8AA2-A3C764C70989}" srcOrd="3" destOrd="0" presId="urn:microsoft.com/office/officeart/2008/layout/LinedList"/>
    <dgm:cxn modelId="{9F421FB1-B48D-4784-B4E5-1BAEBD35C0AF}" type="presParOf" srcId="{3D298E9D-1648-4CFE-8AA2-A3C764C70989}" destId="{87291186-C4F8-4CC6-BDA4-5CAE1D8667E3}" srcOrd="0" destOrd="0" presId="urn:microsoft.com/office/officeart/2008/layout/LinedList"/>
    <dgm:cxn modelId="{3230FFEF-A56B-4582-959C-52BD979889C2}" type="presParOf" srcId="{3D298E9D-1648-4CFE-8AA2-A3C764C70989}" destId="{8F12430A-BE0B-41B2-8CE4-5E61068C322C}" srcOrd="1" destOrd="0" presId="urn:microsoft.com/office/officeart/2008/layout/LinedList"/>
    <dgm:cxn modelId="{9FF406BA-36C4-4FAB-AEA5-6027D58A6243}" type="presParOf" srcId="{8F12430A-BE0B-41B2-8CE4-5E61068C322C}" destId="{75E573C5-33F1-4F46-B8F2-35BA6AE9407C}" srcOrd="0" destOrd="0" presId="urn:microsoft.com/office/officeart/2008/layout/LinedList"/>
    <dgm:cxn modelId="{2354005B-99C4-422D-A025-E737D49C9317}" type="presParOf" srcId="{8F12430A-BE0B-41B2-8CE4-5E61068C322C}" destId="{864B359D-C81F-4201-8D1D-ABF5B4AFB349}" srcOrd="1" destOrd="0" presId="urn:microsoft.com/office/officeart/2008/layout/LinedList"/>
    <dgm:cxn modelId="{408DC5A9-7964-43CE-AED5-E0049A12D29B}" type="presParOf" srcId="{864B359D-C81F-4201-8D1D-ABF5B4AFB349}" destId="{9351461E-CBE9-4498-A464-E319C94EA1F9}" srcOrd="0" destOrd="0" presId="urn:microsoft.com/office/officeart/2008/layout/LinedList"/>
    <dgm:cxn modelId="{4E1FDD91-E323-4D4A-A6B7-14C1BEE2B1D0}" type="presParOf" srcId="{864B359D-C81F-4201-8D1D-ABF5B4AFB349}" destId="{44FD6D34-324A-46A2-92DE-99CDA5234B90}" srcOrd="1" destOrd="0" presId="urn:microsoft.com/office/officeart/2008/layout/LinedList"/>
    <dgm:cxn modelId="{9B6F786B-D2D0-4976-BE26-74A55F5F8A42}" type="presParOf" srcId="{864B359D-C81F-4201-8D1D-ABF5B4AFB349}" destId="{007BF016-667A-481F-918E-015A316D2B43}" srcOrd="2" destOrd="0" presId="urn:microsoft.com/office/officeart/2008/layout/LinedList"/>
    <dgm:cxn modelId="{C346FE92-8EEE-4C5A-A760-8EA6773A8E50}" type="presParOf" srcId="{8F12430A-BE0B-41B2-8CE4-5E61068C322C}" destId="{A9EBD13D-0622-4C6F-9869-971E8B0858FF}" srcOrd="2" destOrd="0" presId="urn:microsoft.com/office/officeart/2008/layout/LinedList"/>
    <dgm:cxn modelId="{8438E326-9838-4CD1-B069-8DBE48B0D449}" type="presParOf" srcId="{8F12430A-BE0B-41B2-8CE4-5E61068C322C}" destId="{CECF09C3-11C4-4721-917C-1372C12A6906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128EE1-37FC-43D2-AE1C-F03CCEB590F1}">
      <dsp:nvSpPr>
        <dsp:cNvPr id="0" name=""/>
        <dsp:cNvSpPr/>
      </dsp:nvSpPr>
      <dsp:spPr>
        <a:xfrm>
          <a:off x="79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3731" rIns="173355" bIns="0" numCol="1" spcCol="1270" anchor="t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 </a:t>
          </a:r>
        </a:p>
      </dsp:txBody>
      <dsp:txXfrm rot="16200000">
        <a:off x="-1341709" y="1463319"/>
        <a:ext cx="3369962" cy="684951"/>
      </dsp:txXfrm>
    </dsp:sp>
    <dsp:sp modelId="{346309FF-2AA9-423A-A840-C5FC05C77EF8}">
      <dsp:nvSpPr>
        <dsp:cNvPr id="0" name=""/>
        <dsp:cNvSpPr/>
      </dsp:nvSpPr>
      <dsp:spPr>
        <a:xfrm>
          <a:off x="68574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7160" rIns="0" bIns="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Collect </a:t>
          </a:r>
          <a:br>
            <a:rPr lang="en-US" sz="4000" kern="1200" dirty="0"/>
          </a:br>
          <a:r>
            <a:rPr lang="en-US" sz="4000" kern="1200" dirty="0"/>
            <a:t>Data</a:t>
          </a:r>
        </a:p>
      </dsp:txBody>
      <dsp:txXfrm>
        <a:off x="685747" y="120813"/>
        <a:ext cx="2551445" cy="4109710"/>
      </dsp:txXfrm>
    </dsp:sp>
    <dsp:sp modelId="{3FCC81B7-7DF3-4ABC-B374-15D94FF6AB40}">
      <dsp:nvSpPr>
        <dsp:cNvPr id="0" name=""/>
        <dsp:cNvSpPr/>
      </dsp:nvSpPr>
      <dsp:spPr>
        <a:xfrm>
          <a:off x="3545420" y="120813"/>
          <a:ext cx="3424758" cy="4109710"/>
        </a:xfrm>
        <a:prstGeom prst="roundRect">
          <a:avLst>
            <a:gd name="adj" fmla="val 5000"/>
          </a:avLst>
        </a:prstGeom>
        <a:solidFill>
          <a:srgbClr val="3E6B9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3731" rIns="173355" bIns="0" numCol="1" spcCol="1270" anchor="t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 </a:t>
          </a:r>
        </a:p>
      </dsp:txBody>
      <dsp:txXfrm rot="16200000">
        <a:off x="2202915" y="1463319"/>
        <a:ext cx="3369962" cy="684951"/>
      </dsp:txXfrm>
    </dsp:sp>
    <dsp:sp modelId="{76C26424-80F6-46E7-9B41-143BD9518172}">
      <dsp:nvSpPr>
        <dsp:cNvPr id="0" name=""/>
        <dsp:cNvSpPr/>
      </dsp:nvSpPr>
      <dsp:spPr>
        <a:xfrm rot="5400000">
          <a:off x="3260397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A4BAFB-F347-4B45-A91B-5AE58ADD5E21}">
      <dsp:nvSpPr>
        <dsp:cNvPr id="0" name=""/>
        <dsp:cNvSpPr/>
      </dsp:nvSpPr>
      <dsp:spPr>
        <a:xfrm>
          <a:off x="4230372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7160" rIns="0" bIns="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Analyze Data</a:t>
          </a:r>
        </a:p>
      </dsp:txBody>
      <dsp:txXfrm>
        <a:off x="4230372" y="120813"/>
        <a:ext cx="2551445" cy="4109710"/>
      </dsp:txXfrm>
    </dsp:sp>
    <dsp:sp modelId="{2E0609EC-F946-4C10-BCE2-A64918C92A34}">
      <dsp:nvSpPr>
        <dsp:cNvPr id="0" name=""/>
        <dsp:cNvSpPr/>
      </dsp:nvSpPr>
      <dsp:spPr>
        <a:xfrm>
          <a:off x="709004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3731" rIns="173355" bIns="0" numCol="1" spcCol="1270" anchor="t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 </a:t>
          </a:r>
        </a:p>
      </dsp:txBody>
      <dsp:txXfrm rot="16200000">
        <a:off x="5747540" y="1463319"/>
        <a:ext cx="3369962" cy="684951"/>
      </dsp:txXfrm>
    </dsp:sp>
    <dsp:sp modelId="{17607489-F1AE-4C3F-9B94-54D699992C61}">
      <dsp:nvSpPr>
        <dsp:cNvPr id="0" name=""/>
        <dsp:cNvSpPr/>
      </dsp:nvSpPr>
      <dsp:spPr>
        <a:xfrm rot="5400000">
          <a:off x="6805022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2B4B30-C926-4F69-80CC-17542B711193}">
      <dsp:nvSpPr>
        <dsp:cNvPr id="0" name=""/>
        <dsp:cNvSpPr/>
      </dsp:nvSpPr>
      <dsp:spPr>
        <a:xfrm>
          <a:off x="777499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7160" rIns="0" bIns="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Make Decision</a:t>
          </a:r>
        </a:p>
      </dsp:txBody>
      <dsp:txXfrm>
        <a:off x="7774997" y="120813"/>
        <a:ext cx="2551445" cy="41097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98A395-3530-4D07-A5A4-C228417B6FE0}">
      <dsp:nvSpPr>
        <dsp:cNvPr id="0" name=""/>
        <dsp:cNvSpPr/>
      </dsp:nvSpPr>
      <dsp:spPr>
        <a:xfrm>
          <a:off x="0" y="0"/>
          <a:ext cx="856518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058B48-ED7A-451B-B0F5-5353262CF439}">
      <dsp:nvSpPr>
        <dsp:cNvPr id="0" name=""/>
        <dsp:cNvSpPr/>
      </dsp:nvSpPr>
      <dsp:spPr>
        <a:xfrm>
          <a:off x="0" y="0"/>
          <a:ext cx="1713037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Contact:</a:t>
          </a:r>
          <a:endParaRPr lang="en-US" sz="2400" kern="1200" dirty="0"/>
        </a:p>
      </dsp:txBody>
      <dsp:txXfrm>
        <a:off x="0" y="0"/>
        <a:ext cx="1713037" cy="2768070"/>
      </dsp:txXfrm>
    </dsp:sp>
    <dsp:sp modelId="{AC58EA01-2873-4C12-93C9-4C822F195B67}">
      <dsp:nvSpPr>
        <dsp:cNvPr id="0" name=""/>
        <dsp:cNvSpPr/>
      </dsp:nvSpPr>
      <dsp:spPr>
        <a:xfrm>
          <a:off x="1841514" y="26085"/>
          <a:ext cx="6723671" cy="5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Sinji Yang</a:t>
          </a:r>
          <a:endParaRPr lang="en-US" sz="2400" kern="1200" dirty="0"/>
        </a:p>
      </dsp:txBody>
      <dsp:txXfrm>
        <a:off x="1841514" y="26085"/>
        <a:ext cx="6723671" cy="521716"/>
      </dsp:txXfrm>
    </dsp:sp>
    <dsp:sp modelId="{51D7A169-94DC-4935-842E-993119030350}">
      <dsp:nvSpPr>
        <dsp:cNvPr id="0" name=""/>
        <dsp:cNvSpPr/>
      </dsp:nvSpPr>
      <dsp:spPr>
        <a:xfrm>
          <a:off x="1713037" y="547802"/>
          <a:ext cx="685214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D1B7AE-5F62-4F64-AE59-8CC113848E3E}">
      <dsp:nvSpPr>
        <dsp:cNvPr id="0" name=""/>
        <dsp:cNvSpPr/>
      </dsp:nvSpPr>
      <dsp:spPr>
        <a:xfrm>
          <a:off x="1841514" y="573888"/>
          <a:ext cx="6723671" cy="5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sinjiya@umich.edu</a:t>
          </a:r>
          <a:endParaRPr lang="en-US" sz="2400" kern="1200" dirty="0"/>
        </a:p>
      </dsp:txBody>
      <dsp:txXfrm>
        <a:off x="1841514" y="573888"/>
        <a:ext cx="6723671" cy="521716"/>
      </dsp:txXfrm>
    </dsp:sp>
    <dsp:sp modelId="{7050D4FC-EAFC-4F6E-BC72-77F9C5E764A9}">
      <dsp:nvSpPr>
        <dsp:cNvPr id="0" name=""/>
        <dsp:cNvSpPr/>
      </dsp:nvSpPr>
      <dsp:spPr>
        <a:xfrm>
          <a:off x="1713037" y="1095604"/>
          <a:ext cx="685214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E8DF7C-8771-4EEF-AF55-CE0D59177FD5}">
      <dsp:nvSpPr>
        <dsp:cNvPr id="0" name=""/>
        <dsp:cNvSpPr/>
      </dsp:nvSpPr>
      <dsp:spPr>
        <a:xfrm>
          <a:off x="1841514" y="1121690"/>
          <a:ext cx="6723671" cy="5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/>
            <a:t>Senior BI Analyst</a:t>
          </a:r>
          <a:endParaRPr lang="en-US" sz="2400" kern="1200"/>
        </a:p>
      </dsp:txBody>
      <dsp:txXfrm>
        <a:off x="1841514" y="1121690"/>
        <a:ext cx="6723671" cy="521716"/>
      </dsp:txXfrm>
    </dsp:sp>
    <dsp:sp modelId="{0D6097F1-767A-4FEC-8E18-BDABCA9043A7}">
      <dsp:nvSpPr>
        <dsp:cNvPr id="0" name=""/>
        <dsp:cNvSpPr/>
      </dsp:nvSpPr>
      <dsp:spPr>
        <a:xfrm>
          <a:off x="1713037" y="1643406"/>
          <a:ext cx="685214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5B9D26-56F4-43A3-9CBB-DE06ADBCF2BF}">
      <dsp:nvSpPr>
        <dsp:cNvPr id="0" name=""/>
        <dsp:cNvSpPr/>
      </dsp:nvSpPr>
      <dsp:spPr>
        <a:xfrm>
          <a:off x="1841514" y="1669492"/>
          <a:ext cx="6723671" cy="5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College of Literature, Science, and the Arts</a:t>
          </a:r>
          <a:endParaRPr lang="en-US" sz="2400" kern="1200" dirty="0"/>
        </a:p>
      </dsp:txBody>
      <dsp:txXfrm>
        <a:off x="1841514" y="1669492"/>
        <a:ext cx="6723671" cy="521716"/>
      </dsp:txXfrm>
    </dsp:sp>
    <dsp:sp modelId="{18456408-5769-43E8-A867-6D7BB578B004}">
      <dsp:nvSpPr>
        <dsp:cNvPr id="0" name=""/>
        <dsp:cNvSpPr/>
      </dsp:nvSpPr>
      <dsp:spPr>
        <a:xfrm>
          <a:off x="1713037" y="2191208"/>
          <a:ext cx="685214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974653-4786-4165-A357-4868DFEF546E}">
      <dsp:nvSpPr>
        <dsp:cNvPr id="0" name=""/>
        <dsp:cNvSpPr/>
      </dsp:nvSpPr>
      <dsp:spPr>
        <a:xfrm>
          <a:off x="1841514" y="2217294"/>
          <a:ext cx="6723671" cy="5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University of Michigan</a:t>
          </a:r>
          <a:endParaRPr lang="en-US" sz="2400" kern="1200" dirty="0"/>
        </a:p>
      </dsp:txBody>
      <dsp:txXfrm>
        <a:off x="1841514" y="2217294"/>
        <a:ext cx="6723671" cy="521716"/>
      </dsp:txXfrm>
    </dsp:sp>
    <dsp:sp modelId="{F0943CE8-2B3A-40E7-81CE-B73E4F292346}">
      <dsp:nvSpPr>
        <dsp:cNvPr id="0" name=""/>
        <dsp:cNvSpPr/>
      </dsp:nvSpPr>
      <dsp:spPr>
        <a:xfrm>
          <a:off x="1713037" y="2739011"/>
          <a:ext cx="685214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E22BB0-5E31-4379-923E-45232EE87C31}">
      <dsp:nvSpPr>
        <dsp:cNvPr id="0" name=""/>
        <dsp:cNvSpPr/>
      </dsp:nvSpPr>
      <dsp:spPr>
        <a:xfrm>
          <a:off x="0" y="2768070"/>
          <a:ext cx="8565186" cy="0"/>
        </a:xfrm>
        <a:prstGeom prst="line">
          <a:avLst/>
        </a:prstGeom>
        <a:solidFill>
          <a:schemeClr val="accent5">
            <a:hueOff val="25258"/>
            <a:satOff val="67609"/>
            <a:lumOff val="-42938"/>
            <a:alphaOff val="0"/>
          </a:schemeClr>
        </a:solidFill>
        <a:ln w="12700" cap="flat" cmpd="sng" algn="ctr">
          <a:solidFill>
            <a:schemeClr val="accent5">
              <a:hueOff val="25258"/>
              <a:satOff val="67609"/>
              <a:lumOff val="-429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291186-C4F8-4CC6-BDA4-5CAE1D8667E3}">
      <dsp:nvSpPr>
        <dsp:cNvPr id="0" name=""/>
        <dsp:cNvSpPr/>
      </dsp:nvSpPr>
      <dsp:spPr>
        <a:xfrm>
          <a:off x="0" y="2768070"/>
          <a:ext cx="1803703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b="0" kern="1200" dirty="0"/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b="0" kern="1200" dirty="0"/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Reference:</a:t>
          </a:r>
          <a:endParaRPr lang="en-US" sz="2400" kern="1200" dirty="0"/>
        </a:p>
      </dsp:txBody>
      <dsp:txXfrm>
        <a:off x="0" y="2768070"/>
        <a:ext cx="1803703" cy="2768070"/>
      </dsp:txXfrm>
    </dsp:sp>
    <dsp:sp modelId="{44FD6D34-324A-46A2-92DE-99CDA5234B90}">
      <dsp:nvSpPr>
        <dsp:cNvPr id="0" name=""/>
        <dsp:cNvSpPr/>
      </dsp:nvSpPr>
      <dsp:spPr>
        <a:xfrm>
          <a:off x="1910977" y="2893769"/>
          <a:ext cx="6648775" cy="2513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b="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GitHub  https://github.com/sinjiya/Visualizing_Real_time_Hypothetical_Scenarios_in_Tableau</a:t>
          </a:r>
          <a:endParaRPr lang="en-US" sz="2400" kern="1200" dirty="0"/>
        </a:p>
      </dsp:txBody>
      <dsp:txXfrm>
        <a:off x="1910977" y="2893769"/>
        <a:ext cx="6648775" cy="2513970"/>
      </dsp:txXfrm>
    </dsp:sp>
    <dsp:sp modelId="{A9EBD13D-0622-4C6F-9869-971E8B0858FF}">
      <dsp:nvSpPr>
        <dsp:cNvPr id="0" name=""/>
        <dsp:cNvSpPr/>
      </dsp:nvSpPr>
      <dsp:spPr>
        <a:xfrm>
          <a:off x="1803703" y="5407739"/>
          <a:ext cx="572127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svg>
</file>

<file path=ppt/media/image5.png>
</file>

<file path=ppt/media/image6.svg>
</file>

<file path=ppt/media/image7.sv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F99995-F41C-42EC-930E-3EEDEEBDEA63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9E286-A5B3-4FBF-B077-FB5537C387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595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afternoon. My name is Sinji Yang. Welcome to my session. I am a BI analyst at the University of Michigan. Today, we will talk about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E32841-FF94-8543-8663-61C5EC6E88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6147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what’s the secret? … It is simply a smart way to use the placeholders. So, what is a placeholder?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101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Therefore, how do placeholders work in Tableau? First, we need to add placeholder records to the data set.   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6188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an easy way to create the placeholder records. This is a sample database query. First, we create a fake ID, then we nullify the columns, then we decide how many scenarios we need simultaneously display on Tableau.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837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Then, we use a UNION statement to stitch the placeholder records to the real dataset.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8257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Use Tableau Parameters to create scenario variables. The parameters will receive real-time data from users.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919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an example of a Calculated Field formula. Here, 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we assign the hypothetical sales amount from Scenario 1 to the placeholder record with the fake ID of -1.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And 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we assign the hypothetical sales amount from Scenario 2 to the placeholder record with the fake ID of -2</a:t>
            </a:r>
            <a:r>
              <a:rPr lang="en-US" dirty="0"/>
              <a:t>. 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And keep the remaining data records the same as the actual data records.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850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at some of the Higher Education-related use cases.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505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an example of the Faculty Salary Comparison report.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0000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906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performing data-driven decision-making process, we follow these steps. We collect data, we analyze data, then we make decision based on the data. But… what is missing in this picture? To</a:t>
            </a:r>
            <a:r>
              <a:rPr lang="en-US" baseline="0" dirty="0"/>
              <a:t> me,</a:t>
            </a:r>
            <a:r>
              <a:rPr lang="en-US" dirty="0"/>
              <a:t> an “option” of what-if scenario analysis is missing from this picture. Because there are so many uncertainties facing</a:t>
            </a:r>
            <a:r>
              <a:rPr lang="en-US" baseline="0" dirty="0"/>
              <a:t> us.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753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</a:t>
            </a:r>
            <a:r>
              <a:rPr lang="en-US" baseline="0" dirty="0"/>
              <a:t> if we </a:t>
            </a:r>
            <a:r>
              <a:rPr lang="en-US" dirty="0"/>
              <a:t>add hypothetical scenarios to the report?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972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if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add hypothetical data to our real data?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69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if we add real-time hypothetical data and scenarios to</a:t>
            </a:r>
            <a:r>
              <a:rPr lang="en-US" baseline="0" dirty="0"/>
              <a:t> </a:t>
            </a:r>
            <a:r>
              <a:rPr lang="en-US" dirty="0"/>
              <a:t>Tableau and visualize it? Isn’t this wonderful?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699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Before we move on, let’s look</a:t>
            </a:r>
            <a:r>
              <a:rPr lang="en-US" b="0" i="0" baseline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 at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 the benefits of what-if scenario analysis.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981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let’s see how to add WISA to Tableau.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45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First, let’s add a simple hypothetical scenario to Tableau, and it doesn’t require additional data to be added. We hypothesize that the sales would change by so-and-so many percent. And we visualize it. But often, this kind of simple model is not enough for decision making. Sometimes, we really want to</a:t>
            </a:r>
            <a:r>
              <a:rPr lang="en-US" baseline="0" dirty="0"/>
              <a:t> add </a:t>
            </a:r>
            <a:r>
              <a:rPr lang="en-US" dirty="0"/>
              <a:t>data and scenarios to our report immediately.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8376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highlight>
                  <a:srgbClr val="D9D9D9"/>
                </a:highlight>
                <a:latin typeface="Söhne"/>
              </a:rPr>
              <a:t>Let’s see this more advanced model that allows us adding real-time hypothetical data and scenarios to Tableau.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9E286-A5B3-4FBF-B077-FB5537C3878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38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.png"/><Relationship Id="rId5" Type="http://schemas.openxmlformats.org/officeDocument/2006/relationships/image" Target="../media/image8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9E191-BC4E-E7A3-4028-055C6BFEF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326AA5-7AA3-BF08-C3B1-D2478B1EB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544B2-6136-B068-E2BD-7CDE4F0E3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FAB02-406B-8FFD-7045-BF63DC47F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87169-1032-8172-AC6B-C2D035CDB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70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944EE-6631-A6FC-2DC1-FDD5FF5F3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F97BA-3222-7189-82EB-41BF4BAF1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AF4B2-4231-3278-BEB2-9EE988CF1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B452B-D5E3-5B68-E4EC-331010C66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25EB7-FA76-34E7-A3DF-42F839DBE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240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50D9F-9495-6A1D-69E3-51ED4B2174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BD38D3-FA0A-1B90-9708-2DCB51AFE3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26AD8-2535-750E-4A7D-DF3F9302C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2870F-3EB9-24E8-625D-0A8203C88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82647-5CD7-DBE0-2137-88D0A94E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54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2024 AIR Forum | Denver, CO">
            <a:extLst>
              <a:ext uri="{FF2B5EF4-FFF2-40B4-BE49-F238E27FC236}">
                <a16:creationId xmlns:a16="http://schemas.microsoft.com/office/drawing/2014/main" id="{F8660046-46BE-F64A-AA1E-5D0A5321D4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61012" y="985594"/>
            <a:ext cx="4745649" cy="110177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8E606B9-9BEF-5A4B-B02B-EB4565E36C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61012" y="2281246"/>
            <a:ext cx="9606988" cy="2892830"/>
          </a:xfrm>
          <a:prstGeom prst="rect">
            <a:avLst/>
          </a:prstGeom>
        </p:spPr>
        <p:txBody>
          <a:bodyPr anchor="b"/>
          <a:lstStyle>
            <a:lvl1pPr algn="l">
              <a:defRPr sz="6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CF385DD-19A0-C34A-8F3C-75D97A60D5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1012" y="5402734"/>
            <a:ext cx="9606988" cy="1672542"/>
          </a:xfrm>
        </p:spPr>
        <p:txBody>
          <a:bodyPr>
            <a:noAutofit/>
          </a:bodyPr>
          <a:lstStyle>
            <a:lvl1pPr marL="0" indent="0" algn="l">
              <a:lnSpc>
                <a:spcPts val="1500"/>
              </a:lnSpc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Subhead Here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EE88813-2D88-0D25-47ED-ECAA76550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42267"/>
          <a:stretch/>
        </p:blipFill>
        <p:spPr>
          <a:xfrm>
            <a:off x="6740938" y="2898668"/>
            <a:ext cx="5299364" cy="3959332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241CCB7A-C707-85EE-F1B1-7538E9BD1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2495" t="20837"/>
          <a:stretch/>
        </p:blipFill>
        <p:spPr>
          <a:xfrm flipH="1">
            <a:off x="8146540" y="0"/>
            <a:ext cx="4045459" cy="473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927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Dark (For Longer Titles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8E606B9-9BEF-5A4B-B02B-EB4565E36C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61012" y="2281245"/>
            <a:ext cx="9875520" cy="3593843"/>
          </a:xfrm>
          <a:prstGeom prst="rect">
            <a:avLst/>
          </a:prstGeom>
        </p:spPr>
        <p:txBody>
          <a:bodyPr anchor="b"/>
          <a:lstStyle>
            <a:lvl1pPr algn="l">
              <a:defRPr sz="6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CF385DD-19A0-C34A-8F3C-75D97A60D5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1012" y="6066262"/>
            <a:ext cx="9875520" cy="1009013"/>
          </a:xfrm>
        </p:spPr>
        <p:txBody>
          <a:bodyPr>
            <a:noAutofit/>
          </a:bodyPr>
          <a:lstStyle>
            <a:lvl1pPr marL="0" indent="0" algn="l">
              <a:lnSpc>
                <a:spcPts val="1500"/>
              </a:lnSpc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Subhead Here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3C925D8-8D4F-6550-61D5-11714FA52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42267"/>
          <a:stretch/>
        </p:blipFill>
        <p:spPr>
          <a:xfrm>
            <a:off x="6740938" y="2898668"/>
            <a:ext cx="5299364" cy="3959332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92064754-4774-6B82-66D1-B8DC93491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495" t="20837"/>
          <a:stretch/>
        </p:blipFill>
        <p:spPr>
          <a:xfrm flipH="1">
            <a:off x="8146540" y="0"/>
            <a:ext cx="4045459" cy="4736199"/>
          </a:xfrm>
          <a:prstGeom prst="rect">
            <a:avLst/>
          </a:prstGeom>
        </p:spPr>
      </p:pic>
      <p:pic>
        <p:nvPicPr>
          <p:cNvPr id="5" name="Picture 4" descr="2024 AIR Forum | Denver, CO">
            <a:extLst>
              <a:ext uri="{FF2B5EF4-FFF2-40B4-BE49-F238E27FC236}">
                <a16:creationId xmlns:a16="http://schemas.microsoft.com/office/drawing/2014/main" id="{4D87FCD3-41CE-2388-E5FC-58AEDFB5BC5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061012" y="985594"/>
            <a:ext cx="4745649" cy="110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9559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2024 AIR Forum | Denver, CO">
            <a:extLst>
              <a:ext uri="{FF2B5EF4-FFF2-40B4-BE49-F238E27FC236}">
                <a16:creationId xmlns:a16="http://schemas.microsoft.com/office/drawing/2014/main" id="{F8660046-46BE-F64A-AA1E-5D0A5321D4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61012" y="982911"/>
            <a:ext cx="4768761" cy="110713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8E606B9-9BEF-5A4B-B02B-EB4565E36C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61012" y="2281246"/>
            <a:ext cx="9606988" cy="2892830"/>
          </a:xfrm>
          <a:prstGeom prst="rect">
            <a:avLst/>
          </a:prstGeom>
        </p:spPr>
        <p:txBody>
          <a:bodyPr anchor="b"/>
          <a:lstStyle>
            <a:lvl1pPr algn="l">
              <a:defRPr sz="60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CF385DD-19A0-C34A-8F3C-75D97A60D5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1012" y="5402734"/>
            <a:ext cx="9606988" cy="1672542"/>
          </a:xfrm>
        </p:spPr>
        <p:txBody>
          <a:bodyPr>
            <a:noAutofit/>
          </a:bodyPr>
          <a:lstStyle>
            <a:lvl1pPr marL="0" indent="0" algn="l">
              <a:lnSpc>
                <a:spcPts val="1500"/>
              </a:lnSpc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Subhead Here</a:t>
            </a:r>
          </a:p>
        </p:txBody>
      </p:sp>
    </p:spTree>
    <p:extLst>
      <p:ext uri="{BB962C8B-B14F-4D97-AF65-F5344CB8AC3E}">
        <p14:creationId xmlns:p14="http://schemas.microsoft.com/office/powerpoint/2010/main" val="94854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For Longer Titl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8E606B9-9BEF-5A4B-B02B-EB4565E36C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61012" y="2281245"/>
            <a:ext cx="9875520" cy="3593843"/>
          </a:xfrm>
          <a:prstGeom prst="rect">
            <a:avLst/>
          </a:prstGeom>
        </p:spPr>
        <p:txBody>
          <a:bodyPr anchor="b"/>
          <a:lstStyle>
            <a:lvl1pPr algn="l">
              <a:defRPr sz="60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CF385DD-19A0-C34A-8F3C-75D97A60D5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1012" y="6066262"/>
            <a:ext cx="9875520" cy="1009013"/>
          </a:xfrm>
        </p:spPr>
        <p:txBody>
          <a:bodyPr>
            <a:noAutofit/>
          </a:bodyPr>
          <a:lstStyle>
            <a:lvl1pPr marL="0" indent="0" algn="l">
              <a:lnSpc>
                <a:spcPts val="1500"/>
              </a:lnSpc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Subhead Here</a:t>
            </a:r>
          </a:p>
        </p:txBody>
      </p:sp>
      <p:pic>
        <p:nvPicPr>
          <p:cNvPr id="2" name="Picture 1" descr="2024 AIR Forum | Denver, CO">
            <a:extLst>
              <a:ext uri="{FF2B5EF4-FFF2-40B4-BE49-F238E27FC236}">
                <a16:creationId xmlns:a16="http://schemas.microsoft.com/office/drawing/2014/main" id="{1BFF3AA5-5911-5532-30A5-2E1BD47CD1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61012" y="982911"/>
            <a:ext cx="4768761" cy="110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04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B2708A73-8447-28C4-1CA8-4E04ACB81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42267"/>
          <a:stretch/>
        </p:blipFill>
        <p:spPr>
          <a:xfrm>
            <a:off x="6740938" y="2898668"/>
            <a:ext cx="5299364" cy="395933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D3A7DC5-1493-FCBC-1904-2A224C390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495" t="20837"/>
          <a:stretch/>
        </p:blipFill>
        <p:spPr>
          <a:xfrm flipH="1">
            <a:off x="8146540" y="0"/>
            <a:ext cx="4045459" cy="4736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4BC8E2-FE77-8D48-AA06-CCC7FF9EC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577516"/>
            <a:ext cx="7422133" cy="398495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A79F4-F166-1F4B-A0B0-905316D84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6063624" cy="1500187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54CF1-76B2-E74F-BE09-3FD2B89C1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51A42-07BF-F340-84C5-4B59C741A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2635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968349-0194-2E46-BC51-E9CAE3555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F037F-16E2-9149-8E51-4BAC70D6D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B0820-72D2-9E4B-9705-8F0F353CB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51A42-07BF-F340-84C5-4B59C741A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644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27F7165-D88C-1C41-AFBB-692763F3C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08345-F2B6-3340-8D5E-2BCEB092BF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BB0D00-6E87-7D4F-9889-9AB9B3F6C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8FCD4D-BDFA-6B4A-8722-2E19D215E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51A42-07BF-F340-84C5-4B59C741A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306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78E2EC4-E97B-EC42-9E47-4435FAC8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C495F-71FD-AB4D-8D29-BFF73FD87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2"/>
            <a:ext cx="5157787" cy="108258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EB663-9A82-8746-9002-DC98834E9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897311"/>
            <a:ext cx="5157787" cy="3292351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6572EA-5BE0-F640-AFD9-5AA5F8C440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2"/>
            <a:ext cx="5183188" cy="108258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534EA1-99D3-4349-9458-6377AA73F5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97311"/>
            <a:ext cx="5183188" cy="3292351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74420E-BE64-6142-90DA-69311DE09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51A42-07BF-F340-84C5-4B59C741A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16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362E8-E1CB-7048-27F3-B306C41A7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37B4C-1EF2-AE68-612A-7BD0DC85F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D233B-491E-6052-3638-E27B52941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5A1E3-AACD-BD7C-FB6D-0BE93FAAD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25798-92FE-BD4B-2CB0-A874FD6C7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620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B357C38-F5BF-F74D-8D8C-B2262E6C6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21010-9DEC-CB41-B6C8-187212263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51A42-07BF-F340-84C5-4B59C741A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308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63373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Rectanlg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BC24A3A-9B25-D748-A748-6D97FE89D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65125"/>
            <a:ext cx="1491916" cy="14477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F45BFB-0B47-9444-8568-98E6B0012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9CE63BFD-FA76-6E44-A21C-8AC2D3DC010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13509" y="1812889"/>
            <a:ext cx="2009775" cy="20097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0DC1C2CB-086F-0A48-92C3-FA54C5FA820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3952" y="4033452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A300A1A3-58E3-5442-8334-86ED4D17BAF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54136" y="4638800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C64CF095-C98E-164D-A0FE-DB8C6658651C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3662105" y="1812888"/>
            <a:ext cx="2009775" cy="2009775"/>
          </a:xfrm>
        </p:spPr>
        <p:txBody>
          <a:bodyPr/>
          <a:lstStyle/>
          <a:p>
            <a:endParaRPr lang="en-US"/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2DD4985F-DB40-B147-9AEB-32431131546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02548" y="4033452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2713FDD1-0353-284E-8E2E-00F0DED93DA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02732" y="4638800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AE8B4CB4-C73F-3143-B132-C17DE67D965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510701" y="1812888"/>
            <a:ext cx="2009775" cy="2009775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FE792EF2-92BE-BA44-BDC7-15883AC07D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51144" y="4033452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B42FB970-44CC-E64C-B488-7F3604905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328" y="4638984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EEB11961-DEBE-B648-8429-07D5A5F9F30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359297" y="1812887"/>
            <a:ext cx="2009775" cy="2009775"/>
          </a:xfrm>
        </p:spPr>
        <p:txBody>
          <a:bodyPr/>
          <a:lstStyle/>
          <a:p>
            <a:endParaRPr lang="en-US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AF87827B-1769-594A-93B4-D22458EFE0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99740" y="4033452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B99818BA-56B8-094B-BABA-43878A211F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099924" y="4638800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558781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0869E9-1551-9147-92B2-951D19302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65126"/>
            <a:ext cx="1491916" cy="13103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F45BFB-0B47-9444-8568-98E6B0012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30">
            <a:extLst>
              <a:ext uri="{FF2B5EF4-FFF2-40B4-BE49-F238E27FC236}">
                <a16:creationId xmlns:a16="http://schemas.microsoft.com/office/drawing/2014/main" id="{9D6082E7-42BF-0049-8BFD-6E592E878895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912200" y="1675439"/>
            <a:ext cx="2010736" cy="2011680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0DC1C2CB-086F-0A48-92C3-FA54C5FA820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86135" y="3856990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A300A1A3-58E3-5442-8334-86ED4D17BAF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86135" y="4462338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sp>
        <p:nvSpPr>
          <p:cNvPr id="19" name="Picture Placeholder 30">
            <a:extLst>
              <a:ext uri="{FF2B5EF4-FFF2-40B4-BE49-F238E27FC236}">
                <a16:creationId xmlns:a16="http://schemas.microsoft.com/office/drawing/2014/main" id="{39F07E1D-EFF9-4744-A2A6-8A24627D29CE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677626" y="1675439"/>
            <a:ext cx="2010736" cy="2011680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2DD4985F-DB40-B147-9AEB-32431131546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86156" y="3856990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2713FDD1-0353-284E-8E2E-00F0DED93DA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86156" y="4462338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sp>
        <p:nvSpPr>
          <p:cNvPr id="25" name="Picture Placeholder 30">
            <a:extLst>
              <a:ext uri="{FF2B5EF4-FFF2-40B4-BE49-F238E27FC236}">
                <a16:creationId xmlns:a16="http://schemas.microsoft.com/office/drawing/2014/main" id="{C7D73BEE-5C9A-8945-AB70-9085A35E686C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443052" y="1675439"/>
            <a:ext cx="2010736" cy="2011680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FE792EF2-92BE-BA44-BDC7-15883AC07D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53662" y="3856990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B42FB970-44CC-E64C-B488-7F3604905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240" y="4462522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sp>
        <p:nvSpPr>
          <p:cNvPr id="28" name="Picture Placeholder 30">
            <a:extLst>
              <a:ext uri="{FF2B5EF4-FFF2-40B4-BE49-F238E27FC236}">
                <a16:creationId xmlns:a16="http://schemas.microsoft.com/office/drawing/2014/main" id="{311D294C-9B26-8243-BEC9-7E0E41C2E57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208479" y="1675439"/>
            <a:ext cx="2010736" cy="2011680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AF87827B-1769-594A-93B4-D22458EFE0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50081" y="3856990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B99818BA-56B8-094B-BABA-43878A211F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50448" y="4462338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</a:t>
            </a:r>
          </a:p>
        </p:txBody>
      </p:sp>
    </p:spTree>
    <p:extLst>
      <p:ext uri="{BB962C8B-B14F-4D97-AF65-F5344CB8AC3E}">
        <p14:creationId xmlns:p14="http://schemas.microsoft.com/office/powerpoint/2010/main" val="226732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tems with empha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6580E7D-9BAF-2842-B0D4-8152FF858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4" name="Picture Placeholder 30">
            <a:extLst>
              <a:ext uri="{FF2B5EF4-FFF2-40B4-BE49-F238E27FC236}">
                <a16:creationId xmlns:a16="http://schemas.microsoft.com/office/drawing/2014/main" id="{CE67BF09-C91F-4E41-9740-5C532BF8CBD9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912200" y="1891569"/>
            <a:ext cx="1828800" cy="1829659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3E940747-B413-A94E-AA7F-D6EC911ACD4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86135" y="4073119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17">
            <a:extLst>
              <a:ext uri="{FF2B5EF4-FFF2-40B4-BE49-F238E27FC236}">
                <a16:creationId xmlns:a16="http://schemas.microsoft.com/office/drawing/2014/main" id="{F5C8B6B9-A2E7-F14F-8643-C3A7D2454A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86135" y="4678467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sp>
        <p:nvSpPr>
          <p:cNvPr id="47" name="Picture Placeholder 30">
            <a:extLst>
              <a:ext uri="{FF2B5EF4-FFF2-40B4-BE49-F238E27FC236}">
                <a16:creationId xmlns:a16="http://schemas.microsoft.com/office/drawing/2014/main" id="{2E887242-DE31-7241-8B81-902A653961EF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677626" y="1891569"/>
            <a:ext cx="1828800" cy="1829659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F40AC13A-7C76-C44E-8999-8CEC32CB5C5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52906" y="4073119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9" name="Text Placeholder 17">
            <a:extLst>
              <a:ext uri="{FF2B5EF4-FFF2-40B4-BE49-F238E27FC236}">
                <a16:creationId xmlns:a16="http://schemas.microsoft.com/office/drawing/2014/main" id="{1CA2BF3F-4DDF-E842-942E-C487110737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52906" y="4678467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sp>
        <p:nvSpPr>
          <p:cNvPr id="50" name="Picture Placeholder 30">
            <a:extLst>
              <a:ext uri="{FF2B5EF4-FFF2-40B4-BE49-F238E27FC236}">
                <a16:creationId xmlns:a16="http://schemas.microsoft.com/office/drawing/2014/main" id="{33E03607-0ACA-D545-9749-E288891526D7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443052" y="1891569"/>
            <a:ext cx="1828800" cy="1829659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E72A8DE3-462A-0842-B7BA-C307332DCC6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20412" y="4073119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2" name="Text Placeholder 17">
            <a:extLst>
              <a:ext uri="{FF2B5EF4-FFF2-40B4-BE49-F238E27FC236}">
                <a16:creationId xmlns:a16="http://schemas.microsoft.com/office/drawing/2014/main" id="{AD2F588C-7553-4749-B8ED-447D6F8245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10990" y="4678651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sp>
        <p:nvSpPr>
          <p:cNvPr id="53" name="Picture Placeholder 30">
            <a:extLst>
              <a:ext uri="{FF2B5EF4-FFF2-40B4-BE49-F238E27FC236}">
                <a16:creationId xmlns:a16="http://schemas.microsoft.com/office/drawing/2014/main" id="{F314DC3D-2D2E-3A49-A1BD-3368607F0871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208479" y="1891569"/>
            <a:ext cx="1828800" cy="1829659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4" name="Text Placeholder 3">
            <a:extLst>
              <a:ext uri="{FF2B5EF4-FFF2-40B4-BE49-F238E27FC236}">
                <a16:creationId xmlns:a16="http://schemas.microsoft.com/office/drawing/2014/main" id="{A65A52FA-2AED-624B-B315-56DAFE90C6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50081" y="4073119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61422E8A-F77E-C240-9E39-309A1A3247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50448" y="4678467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2015860-CEB7-AA40-B3A1-8B9FD7924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61911" y="1751389"/>
            <a:ext cx="2128838" cy="21288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C9A8AE9-880F-4F43-B4E1-603D48340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6124" y="1751389"/>
            <a:ext cx="2128838" cy="21288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9EFFD44-C78F-2846-BD50-C3469275AC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30336" y="1751389"/>
            <a:ext cx="2128838" cy="21288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31EF66D-AF6D-7140-B628-2A03D47E7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548" y="1751389"/>
            <a:ext cx="2128838" cy="21288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5863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ectangle item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616ACAA-C03B-6849-BF17-F9DE74764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65125"/>
            <a:ext cx="1491916" cy="13076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AC026C-5660-0A42-A58D-CEE86BD67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92B9833-4FE7-FE42-99DF-4624BEDB8E4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90600" y="1898028"/>
            <a:ext cx="2009775" cy="2009775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9D889AF-0AC8-B149-98FD-D9D746E90C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30774" y="4133076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6D63EC2E-9D4F-B74A-9315-DD33352B56A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0958" y="4738424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3537EAFB-508A-5346-9E53-8C01851CBE0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081093" y="1898028"/>
            <a:ext cx="2009775" cy="2009775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99B3C87A-21CF-BA4D-A01F-0F4BF2EBF08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831556" y="4133076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A642EA8A-0CE8-254C-B4A5-754806CC211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31740" y="4738424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ADCA4DF1-F1D3-1D4F-B351-F2697718F7D9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274767" y="1898028"/>
            <a:ext cx="2009775" cy="2009775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37CCA18-F157-234F-AFCC-7A64205FCAF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32338" y="4133076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392524F0-C14F-394D-B511-50F867FF29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32522" y="4738424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154043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s with divider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C28BAE1-EA8D-5247-8AF2-0F974DBD2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491916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AC026C-5660-0A42-A58D-CEE86BD67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Picture Placeholder 30">
            <a:extLst>
              <a:ext uri="{FF2B5EF4-FFF2-40B4-BE49-F238E27FC236}">
                <a16:creationId xmlns:a16="http://schemas.microsoft.com/office/drawing/2014/main" id="{5DEF9AA9-606F-1446-9607-4EC479C7F099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989850" y="1896125"/>
            <a:ext cx="2010736" cy="2011680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9D889AF-0AC8-B149-98FD-D9D746E90C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30774" y="4133076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Item 1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6D63EC2E-9D4F-B74A-9315-DD33352B56A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0958" y="4738424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284E7BF-2BCD-A04E-98CA-B74958AAE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079632" y="1782328"/>
            <a:ext cx="0" cy="3788229"/>
          </a:xfrm>
          <a:prstGeom prst="line">
            <a:avLst/>
          </a:prstGeom>
          <a:ln w="412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icture Placeholder 30">
            <a:extLst>
              <a:ext uri="{FF2B5EF4-FFF2-40B4-BE49-F238E27FC236}">
                <a16:creationId xmlns:a16="http://schemas.microsoft.com/office/drawing/2014/main" id="{F257399C-B4EF-D349-A98B-B1FF6033DFDC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5090632" y="1896125"/>
            <a:ext cx="2010736" cy="2011680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99B3C87A-21CF-BA4D-A01F-0F4BF2EBF08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831556" y="4133076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Item 2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A642EA8A-0CE8-254C-B4A5-754806CC211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31740" y="4738424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F0F12A3-35C4-C341-BFB3-30E7533EB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119068" y="1782328"/>
            <a:ext cx="0" cy="3788229"/>
          </a:xfrm>
          <a:prstGeom prst="line">
            <a:avLst/>
          </a:prstGeom>
          <a:ln w="412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30">
            <a:extLst>
              <a:ext uri="{FF2B5EF4-FFF2-40B4-BE49-F238E27FC236}">
                <a16:creationId xmlns:a16="http://schemas.microsoft.com/office/drawing/2014/main" id="{19BB4F26-E491-A54C-BCBB-1DA2FAAAD4E4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9191414" y="1896125"/>
            <a:ext cx="2010736" cy="2011680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37CCA18-F157-234F-AFCC-7A64205FCAF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32338" y="4133076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Item 3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392524F0-C14F-394D-B511-50F867FF29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32522" y="4738424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</p:spTree>
    <p:extLst>
      <p:ext uri="{BB962C8B-B14F-4D97-AF65-F5344CB8AC3E}">
        <p14:creationId xmlns:p14="http://schemas.microsoft.com/office/powerpoint/2010/main" val="17531757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s with dividers and emphasi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CE114FD-1B73-A845-BF39-030F54D64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2298"/>
            <a:ext cx="1585913" cy="4436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AC026C-5660-0A42-A58D-CEE86BD67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348B4D7-1D9E-574E-8EC6-EE7E88940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0799" y="1876937"/>
            <a:ext cx="2128838" cy="21288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30">
            <a:extLst>
              <a:ext uri="{FF2B5EF4-FFF2-40B4-BE49-F238E27FC236}">
                <a16:creationId xmlns:a16="http://schemas.microsoft.com/office/drawing/2014/main" id="{5DEF9AA9-606F-1446-9607-4EC479C7F099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114924" y="2074110"/>
            <a:ext cx="1737360" cy="1738176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9D889AF-0AC8-B149-98FD-D9D746E90CC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30774" y="4175940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Item 1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6D63EC2E-9D4F-B74A-9315-DD33352B56A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0958" y="4781288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284E7BF-2BCD-A04E-98CA-B74958AAE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079632" y="1938989"/>
            <a:ext cx="0" cy="3788229"/>
          </a:xfrm>
          <a:prstGeom prst="line">
            <a:avLst/>
          </a:prstGeom>
          <a:ln w="412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73028853-2D36-FD40-A3AA-E0E54DCD3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31581" y="1876937"/>
            <a:ext cx="2128838" cy="21288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Picture Placeholder 30">
            <a:extLst>
              <a:ext uri="{FF2B5EF4-FFF2-40B4-BE49-F238E27FC236}">
                <a16:creationId xmlns:a16="http://schemas.microsoft.com/office/drawing/2014/main" id="{F257399C-B4EF-D349-A98B-B1FF6033DFDC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5215705" y="2074110"/>
            <a:ext cx="1737360" cy="1738176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99B3C87A-21CF-BA4D-A01F-0F4BF2EBF08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831556" y="4175940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Item 2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A642EA8A-0CE8-254C-B4A5-754806CC211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31740" y="4781288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F0F12A3-35C4-C341-BFB3-30E7533EB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119068" y="1938989"/>
            <a:ext cx="0" cy="3788229"/>
          </a:xfrm>
          <a:prstGeom prst="line">
            <a:avLst/>
          </a:prstGeom>
          <a:ln w="412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5D941ECA-2DC7-E54B-A32C-F1AC3154A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32363" y="1876937"/>
            <a:ext cx="2128838" cy="21288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Picture Placeholder 30">
            <a:extLst>
              <a:ext uri="{FF2B5EF4-FFF2-40B4-BE49-F238E27FC236}">
                <a16:creationId xmlns:a16="http://schemas.microsoft.com/office/drawing/2014/main" id="{19BB4F26-E491-A54C-BCBB-1DA2FAAAD4E4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9328102" y="2074110"/>
            <a:ext cx="1737360" cy="1738176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37CCA18-F157-234F-AFCC-7A64205FCAF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32338" y="4175940"/>
            <a:ext cx="2528888" cy="458016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Item 3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392524F0-C14F-394D-B511-50F867FF29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32522" y="4781288"/>
            <a:ext cx="2528521" cy="8255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</p:spTree>
    <p:extLst>
      <p:ext uri="{BB962C8B-B14F-4D97-AF65-F5344CB8AC3E}">
        <p14:creationId xmlns:p14="http://schemas.microsoft.com/office/powerpoint/2010/main" val="28314069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Item Empha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6D5EA-7088-BC4E-9C57-F4403FF93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DF5203-1BDE-0147-9A8A-9A6E1040A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0799" y="1991241"/>
            <a:ext cx="3841226" cy="384122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30">
            <a:extLst>
              <a:ext uri="{FF2B5EF4-FFF2-40B4-BE49-F238E27FC236}">
                <a16:creationId xmlns:a16="http://schemas.microsoft.com/office/drawing/2014/main" id="{71F8D26A-498A-0845-AF56-B3B979BF26A0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283986" y="2343692"/>
            <a:ext cx="3134852" cy="3136324"/>
          </a:xfrm>
          <a:prstGeom prst="ellipse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Photo Icon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F3A92A-8886-1E44-92B2-9DD6FA184AF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28336" y="2547169"/>
            <a:ext cx="6125464" cy="881836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3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Item 1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74FFBF1-5695-934F-8E97-173B84D56D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228248" y="3657603"/>
            <a:ext cx="6124575" cy="182241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ispum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adoipiscing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disnissim</a:t>
            </a:r>
            <a:r>
              <a:rPr lang="en-US" dirty="0"/>
              <a:t> Fringilla </a:t>
            </a:r>
            <a:r>
              <a:rPr lang="en-US" dirty="0" err="1"/>
              <a:t>eros</a:t>
            </a:r>
            <a:r>
              <a:rPr lang="en-US" dirty="0"/>
              <a:t> ac gravida.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BF0624-7CF3-8B41-8713-F5AABF4B22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151A42-07BF-F340-84C5-4B59C741AF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627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7D9A7F5-3AD3-5346-84D2-BFAC32204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65126"/>
            <a:ext cx="1491916" cy="14480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189E0C-F4AB-5544-AB57-486179A42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A5947-7373-7641-8267-0BD9C6DE3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50630"/>
            <a:ext cx="3932237" cy="361835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34422-3545-9243-94E6-744F1585D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FD017C-D058-D04B-B6A9-45B2FC892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51A42-07BF-F340-84C5-4B59C741A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83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0641B-5F07-9EDD-6C6A-0E9A3ECBF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2B84C7-0F59-7922-3550-EE669ECEF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F14C4-6FD3-DF9D-1DB3-FA8534B9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78368-D6E7-EF31-ABD4-79B8C90D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935FC-06D7-1100-6368-D0762A6DF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48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34E0910-18C8-964F-BD0C-C589B9D24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65126"/>
            <a:ext cx="1491916" cy="14480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C948E3-E13D-EE4B-BB85-DA7A49175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0C3B7-08A8-D143-96AE-F6B0F5AE0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50630"/>
            <a:ext cx="3932237" cy="3618358"/>
          </a:xfrm>
        </p:spPr>
        <p:txBody>
          <a:bodyPr>
            <a:normAutofit/>
          </a:bodyPr>
          <a:lstStyle>
            <a:lvl1pPr marL="0" indent="0" algn="r">
              <a:buNone/>
              <a:defRPr sz="24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BC6A1B-8F49-CF46-8D26-1FD0BABEE6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E4A05-49C4-AA42-8A35-18D798ED6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51A42-07BF-F340-84C5-4B59C741A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377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1B8345E-76CD-1243-A2FC-376B05C46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65126"/>
            <a:ext cx="1491916" cy="16922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C948E3-E13D-EE4B-BB85-DA7A49175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0C3B7-08A8-D143-96AE-F6B0F5AE0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50630"/>
            <a:ext cx="3932237" cy="3618358"/>
          </a:xfrm>
        </p:spPr>
        <p:txBody>
          <a:bodyPr>
            <a:normAutofit/>
          </a:bodyPr>
          <a:lstStyle>
            <a:lvl1pPr marL="0" indent="0" algn="r">
              <a:buNone/>
              <a:defRPr sz="24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hart Placeholder 8">
            <a:extLst>
              <a:ext uri="{FF2B5EF4-FFF2-40B4-BE49-F238E27FC236}">
                <a16:creationId xmlns:a16="http://schemas.microsoft.com/office/drawing/2014/main" id="{6439A179-A193-6D4A-9725-FE93D93D2335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67313" y="985838"/>
            <a:ext cx="6184900" cy="488315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E4A05-49C4-AA42-8A35-18D798ED6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51A42-07BF-F340-84C5-4B59C741A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904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Q&amp;A">
            <a:extLst>
              <a:ext uri="{FF2B5EF4-FFF2-40B4-BE49-F238E27FC236}">
                <a16:creationId xmlns:a16="http://schemas.microsoft.com/office/drawing/2014/main" id="{CA019CC1-A3B6-A541-B52F-32F4C6E55582}"/>
              </a:ext>
            </a:extLst>
          </p:cNvPr>
          <p:cNvSpPr txBox="1"/>
          <p:nvPr userDrawn="1"/>
        </p:nvSpPr>
        <p:spPr>
          <a:xfrm>
            <a:off x="0" y="1459230"/>
            <a:ext cx="121920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en-US" sz="10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5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&amp;</a:t>
            </a:r>
            <a:r>
              <a:rPr lang="en-US" sz="1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5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endParaRPr lang="en-US" sz="25000" b="1" dirty="0">
              <a:solidFill>
                <a:schemeClr val="tx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14A95E22-6024-8F45-A81F-5E3EADEF9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42267"/>
          <a:stretch/>
        </p:blipFill>
        <p:spPr>
          <a:xfrm>
            <a:off x="8412480" y="5138142"/>
            <a:ext cx="2301942" cy="171985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8700200-A0F2-AC4C-9BAD-0B3DA15C5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495" t="20837"/>
          <a:stretch/>
        </p:blipFill>
        <p:spPr>
          <a:xfrm flipH="1">
            <a:off x="8146540" y="0"/>
            <a:ext cx="4045459" cy="4736199"/>
          </a:xfrm>
          <a:prstGeom prst="rect">
            <a:avLst/>
          </a:prstGeom>
        </p:spPr>
      </p:pic>
      <p:pic>
        <p:nvPicPr>
          <p:cNvPr id="10" name="Decorative">
            <a:extLst>
              <a:ext uri="{FF2B5EF4-FFF2-40B4-BE49-F238E27FC236}">
                <a16:creationId xmlns:a16="http://schemas.microsoft.com/office/drawing/2014/main" id="{150E070D-2B91-6B44-9DAA-013FEBBD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3873" t="50000"/>
          <a:stretch/>
        </p:blipFill>
        <p:spPr>
          <a:xfrm>
            <a:off x="0" y="0"/>
            <a:ext cx="4604657" cy="391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79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IR Forum">
            <a:extLst>
              <a:ext uri="{FF2B5EF4-FFF2-40B4-BE49-F238E27FC236}">
                <a16:creationId xmlns:a16="http://schemas.microsoft.com/office/drawing/2014/main" id="{C133D2A8-5084-9E41-9E00-050F230BD5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439584" y="2116234"/>
            <a:ext cx="7312832" cy="262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3625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&amp;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IR Forum">
            <a:extLst>
              <a:ext uri="{FF2B5EF4-FFF2-40B4-BE49-F238E27FC236}">
                <a16:creationId xmlns:a16="http://schemas.microsoft.com/office/drawing/2014/main" id="{2382CB68-52D1-A747-8BBF-38669FDE63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439584" y="1960439"/>
            <a:ext cx="7312832" cy="293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9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9DA9-FE7A-AAC0-42D2-134ED08C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4EE8-72A5-996E-C758-85E7BEF56A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9C83C0-9ECD-7181-5246-F880E58FA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EB7E41-CC7C-1E33-4641-95D6C9B35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94844-820B-FFDC-5404-4E06AFA06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6D588-A894-34C6-24C6-1FF199AE0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063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0EB33-F908-C8FA-95F9-5AD334BCD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F9B97-5C8E-30B7-9E39-630172DE4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1E1016-3048-1411-D52C-BE63629B1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C74413-9DB6-7BC7-E7CD-D893A6592E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09177D-5B85-8C33-8383-C51C33C518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B8DC24-D876-7FA2-04C0-F4AEF567E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6A41EE-95EE-F982-D286-1642497A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99D3E7-121D-74E7-008C-81048467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57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53C03-4313-ABA3-F2E8-CFC472C1D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E8A97-37FB-D84D-38C0-6280A7653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D89E5-F0E5-56FB-2AE7-E3224E6CD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DEF3D2-CB95-8A00-891F-ABE733E54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97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1E2042-2F32-E384-D5C2-771391210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CC54F8-9849-5B15-D25D-AB29F97A1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96B095-DC25-47D8-0A00-8943042EB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540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12352-E767-3A18-6317-31E406D2F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5EA8E-1F33-19B0-DDF9-DD6B94262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C2AD69-30B1-8830-AB25-63E9766CF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C975A-108A-6354-6886-8B43F3785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0B9F40-AA5D-DE9C-DC12-5F853507C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FEDCF8-98DF-89FA-00A5-55B110DB2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217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6E0A-F76C-634D-88DA-41B78343A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80606-B2B6-9FE1-D046-4F733A9227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3BC7A1-F05E-4403-1A9F-0F26707C5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D181A-219F-AE83-6AA2-809E7A7C1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EF98D-E568-5AAC-2DDF-F9AFACA9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D9724-26AE-F7CA-49FE-407C0FEB7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918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57FE13-668A-3708-CC20-D5F99F222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91151-8C99-2BF2-2B2E-477668D30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10CA7-5D7E-A6AA-786C-9BB928E85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99D24-8B58-4311-8B42-9832CC02634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9D91A-7D50-A751-A5BE-C4F918C6B1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E96B4-43A7-3AB1-60C4-1EC22F114A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FBDD5-E588-4D83-AEF3-534751977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2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D7DCCC-08D0-0C40-95E1-75AA4CC29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8E104-FBA3-C44D-ABF9-C0DAF805A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0CAF3-AEB4-614B-AE6C-FC4B35DA0F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11324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2151A42-07BF-F340-84C5-4B59C741AF4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E2FA6F8-BF79-1048-938F-3E29CFB73D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491712"/>
            <a:ext cx="1339622" cy="0"/>
          </a:xfrm>
          <a:prstGeom prst="line">
            <a:avLst/>
          </a:prstGeom>
          <a:ln w="412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827DA9B5-90DC-A746-86B9-2D1E24832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rcRect/>
          <a:stretch/>
        </p:blipFill>
        <p:spPr>
          <a:xfrm>
            <a:off x="10816657" y="6138858"/>
            <a:ext cx="943226" cy="33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7007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microsoft.com/office/2007/relationships/hdphoto" Target="../media/hdphoto1.wdp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22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3AC1D0-1B5F-6A7A-B515-2578B8B8A3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Visualizing Real-time </a:t>
            </a:r>
            <a:r>
              <a:rPr lang="en-US" b="1" dirty="0"/>
              <a:t>Hypothetical </a:t>
            </a:r>
            <a:r>
              <a:rPr lang="en-US" sz="6000" dirty="0"/>
              <a:t>Scenarios</a:t>
            </a:r>
            <a:br>
              <a:rPr lang="en-US" sz="6000" dirty="0"/>
            </a:br>
            <a:r>
              <a:rPr lang="en-US" sz="6000" dirty="0"/>
              <a:t>in Tableau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871EA05-EB70-F036-B341-7BBE4BA302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1012" y="5689599"/>
            <a:ext cx="9606988" cy="895927"/>
          </a:xfrm>
        </p:spPr>
        <p:txBody>
          <a:bodyPr/>
          <a:lstStyle/>
          <a:p>
            <a:r>
              <a:rPr lang="en-US" sz="2800" dirty="0"/>
              <a:t>Sinji Yang</a:t>
            </a:r>
          </a:p>
        </p:txBody>
      </p:sp>
    </p:spTree>
    <p:extLst>
      <p:ext uri="{BB962C8B-B14F-4D97-AF65-F5344CB8AC3E}">
        <p14:creationId xmlns:p14="http://schemas.microsoft.com/office/powerpoint/2010/main" val="579662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6B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C22CE-A61C-4820-90A7-D101681A7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41"/>
            <a:ext cx="10515600" cy="94190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What’s the secret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18572-769D-93A3-F73A-4CACECE02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0329"/>
            <a:ext cx="10515600" cy="3048127"/>
          </a:xfrm>
        </p:spPr>
        <p:txBody>
          <a:bodyPr>
            <a:normAutofit/>
          </a:bodyPr>
          <a:lstStyle/>
          <a:p>
            <a:pPr lvl="1"/>
            <a:r>
              <a:rPr lang="en-US" sz="3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Fake records with </a:t>
            </a:r>
            <a:r>
              <a:rPr lang="en-US" sz="3600" dirty="0">
                <a:solidFill>
                  <a:srgbClr val="E97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 value </a:t>
            </a:r>
            <a:r>
              <a:rPr lang="en-US" sz="3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columns</a:t>
            </a:r>
          </a:p>
          <a:p>
            <a:pPr lvl="1"/>
            <a:r>
              <a:rPr lang="en-US" sz="3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Having a </a:t>
            </a:r>
            <a:r>
              <a:rPr lang="en-US" sz="3600" dirty="0">
                <a:solidFill>
                  <a:srgbClr val="E97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fake ID </a:t>
            </a:r>
            <a:r>
              <a:rPr lang="en-US" sz="3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identification 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 of Fake IDs</a:t>
            </a:r>
          </a:p>
          <a:p>
            <a:pPr lvl="2"/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Row # as the fake ID</a:t>
            </a:r>
          </a:p>
          <a:p>
            <a:pPr lvl="2"/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Negative integer as the fake ID</a:t>
            </a:r>
          </a:p>
          <a:p>
            <a:pPr lvl="2"/>
            <a:endParaRPr lang="en-US" sz="36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1D77463-8E33-4A48-C4A0-CEA5512CAFFA}"/>
              </a:ext>
            </a:extLst>
          </p:cNvPr>
          <p:cNvSpPr txBox="1">
            <a:spLocks/>
          </p:cNvSpPr>
          <p:nvPr/>
        </p:nvSpPr>
        <p:spPr>
          <a:xfrm>
            <a:off x="3943707" y="1669116"/>
            <a:ext cx="4304585" cy="941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buNone/>
            </a:pPr>
            <a:r>
              <a:rPr lang="en-US" sz="6000" b="1" dirty="0">
                <a:solidFill>
                  <a:srgbClr val="FFFF00"/>
                </a:solidFill>
              </a:rPr>
              <a:t>Placeholders</a:t>
            </a:r>
          </a:p>
        </p:txBody>
      </p:sp>
    </p:spTree>
    <p:extLst>
      <p:ext uri="{BB962C8B-B14F-4D97-AF65-F5344CB8AC3E}">
        <p14:creationId xmlns:p14="http://schemas.microsoft.com/office/powerpoint/2010/main" val="249669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6B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C22CE-A61C-4820-90A7-D101681A7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270"/>
            <a:ext cx="10515600" cy="928058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 placeholders work in Tableau?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18572-769D-93A3-F73A-4CACECE02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700" y="1779351"/>
            <a:ext cx="10642600" cy="4390540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Placeholders are added to the data set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Tableau automatically disregards the null values</a:t>
            </a:r>
            <a:endParaRPr lang="en-US" sz="32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rgbClr val="E97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Tableau Parameters</a:t>
            </a:r>
            <a:r>
              <a:rPr lang="en-US" sz="3200" b="1" dirty="0">
                <a:solidFill>
                  <a:srgbClr val="E97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receive the real-time hypothetical data from the user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rgbClr val="E97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Tableau Calculated Fields </a:t>
            </a: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assign data to the placeholders </a:t>
            </a:r>
            <a:r>
              <a:rPr lang="en-US" sz="2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sz="2400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</a:t>
            </a:r>
            <a:r>
              <a:rPr lang="en-US" sz="2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he hypothetical data only exists in the memory) </a:t>
            </a:r>
          </a:p>
          <a:p>
            <a:pPr marL="0" indent="0">
              <a:buNone/>
            </a:pPr>
            <a:endParaRPr lang="en-US" sz="32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above steps integrate real and hypothetical data together in Tableau.</a:t>
            </a:r>
          </a:p>
          <a:p>
            <a:endParaRPr lang="en-US" sz="32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805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359E6-8928-FAB6-4FC0-CD32839BF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688" y="365125"/>
            <a:ext cx="10479794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 Easy Way to Create Placeholders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(Sample SQL)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5D071-1F0A-49E7-2AD0-8EE215B0C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7688" y="1818154"/>
            <a:ext cx="7498080" cy="4425827"/>
          </a:xfrm>
          <a:solidFill>
            <a:schemeClr val="bg1">
              <a:lumMod val="95000"/>
            </a:schemeClr>
          </a:solidFill>
        </p:spPr>
        <p:txBody>
          <a:bodyPr wrap="square" lIns="365760" tIns="274320" bIns="274320" rtlCol="0">
            <a:spAutoFit/>
          </a:bodyPr>
          <a:lstStyle/>
          <a:p>
            <a:pPr marL="0" indent="0">
              <a:buNone/>
            </a:pP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SELECT </a:t>
            </a:r>
          </a:p>
          <a:p>
            <a:pPr marL="0" indent="0">
              <a:buNone/>
            </a:pP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 </a:t>
            </a:r>
            <a:r>
              <a:rPr lang="en-US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Orders.Row_Num</a:t>
            </a:r>
            <a:r>
              <a:rPr lang="en-US" sz="3200" b="1" dirty="0">
                <a:solidFill>
                  <a:srgbClr val="FF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*(-1)</a:t>
            </a: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  as  ID</a:t>
            </a:r>
          </a:p>
          <a:p>
            <a:pPr marL="0" indent="0">
              <a:buNone/>
            </a:pP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en-US" sz="3200" b="1" dirty="0">
                <a:solidFill>
                  <a:srgbClr val="FF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Null</a:t>
            </a: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as </a:t>
            </a:r>
            <a:r>
              <a:rPr lang="en-US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Order_ID</a:t>
            </a:r>
            <a:endParaRPr lang="en-US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en-US" sz="3200" b="1" dirty="0">
                <a:solidFill>
                  <a:srgbClr val="FF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Null</a:t>
            </a: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as </a:t>
            </a:r>
            <a:r>
              <a:rPr lang="en-US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Order_Date</a:t>
            </a:r>
            <a:endParaRPr lang="en-US" sz="3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…</a:t>
            </a:r>
          </a:p>
          <a:p>
            <a:pPr marL="0" indent="0">
              <a:buNone/>
            </a:pP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FROM Orders</a:t>
            </a:r>
          </a:p>
          <a:p>
            <a:pPr marL="0" indent="0">
              <a:buNone/>
            </a:pP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WHERE </a:t>
            </a:r>
            <a:r>
              <a:rPr lang="en-US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Orders.Row_Num</a:t>
            </a:r>
            <a:r>
              <a:rPr lang="en-US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&lt;= </a:t>
            </a:r>
            <a:r>
              <a:rPr lang="en-US" sz="3200" b="1" dirty="0">
                <a:solidFill>
                  <a:srgbClr val="FF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1C211EF-462B-2860-DBE2-9F320752F56A}"/>
              </a:ext>
            </a:extLst>
          </p:cNvPr>
          <p:cNvGrpSpPr/>
          <p:nvPr/>
        </p:nvGrpSpPr>
        <p:grpSpPr>
          <a:xfrm>
            <a:off x="8005620" y="2587945"/>
            <a:ext cx="4213895" cy="3381601"/>
            <a:chOff x="8005620" y="2587945"/>
            <a:chExt cx="4213895" cy="3381601"/>
          </a:xfrm>
        </p:grpSpPr>
        <p:sp>
          <p:nvSpPr>
            <p:cNvPr id="5" name="Right Brace 4">
              <a:extLst>
                <a:ext uri="{FF2B5EF4-FFF2-40B4-BE49-F238E27FC236}">
                  <a16:creationId xmlns:a16="http://schemas.microsoft.com/office/drawing/2014/main" id="{A168D979-B9A5-E650-110F-615F98F3DA6B}"/>
                </a:ext>
              </a:extLst>
            </p:cNvPr>
            <p:cNvSpPr/>
            <p:nvPr/>
          </p:nvSpPr>
          <p:spPr>
            <a:xfrm>
              <a:off x="8005620" y="3337684"/>
              <a:ext cx="323273" cy="1524000"/>
            </a:xfrm>
            <a:prstGeom prst="rightBrace">
              <a:avLst/>
            </a:prstGeom>
            <a:ln w="444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1F7354-0D6A-E961-F725-1ED545289EE2}"/>
                </a:ext>
              </a:extLst>
            </p:cNvPr>
            <p:cNvSpPr txBox="1"/>
            <p:nvPr/>
          </p:nvSpPr>
          <p:spPr>
            <a:xfrm>
              <a:off x="8317228" y="3871329"/>
              <a:ext cx="21103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Nullify columns</a:t>
              </a:r>
            </a:p>
          </p:txBody>
        </p:sp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DE967BF6-B841-0002-2271-FB288FC29EE3}"/>
                </a:ext>
              </a:extLst>
            </p:cNvPr>
            <p:cNvSpPr/>
            <p:nvPr/>
          </p:nvSpPr>
          <p:spPr>
            <a:xfrm>
              <a:off x="8005620" y="2587945"/>
              <a:ext cx="323273" cy="606074"/>
            </a:xfrm>
            <a:prstGeom prst="rightBrace">
              <a:avLst/>
            </a:prstGeom>
            <a:ln w="444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80949C-8FAC-2845-A237-7E6FA854E5D2}"/>
                </a:ext>
              </a:extLst>
            </p:cNvPr>
            <p:cNvSpPr txBox="1"/>
            <p:nvPr/>
          </p:nvSpPr>
          <p:spPr>
            <a:xfrm>
              <a:off x="8317228" y="2659181"/>
              <a:ext cx="19707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Create Fake ID</a:t>
              </a:r>
            </a:p>
          </p:txBody>
        </p:sp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916F8927-D288-5CC8-603F-B9D42863E7DE}"/>
                </a:ext>
              </a:extLst>
            </p:cNvPr>
            <p:cNvSpPr/>
            <p:nvPr/>
          </p:nvSpPr>
          <p:spPr>
            <a:xfrm>
              <a:off x="8005620" y="5363472"/>
              <a:ext cx="323273" cy="606074"/>
            </a:xfrm>
            <a:prstGeom prst="rightBrace">
              <a:avLst/>
            </a:prstGeom>
            <a:ln w="444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B6B9119-D859-697C-3A07-7C10A49D977E}"/>
                </a:ext>
              </a:extLst>
            </p:cNvPr>
            <p:cNvSpPr txBox="1"/>
            <p:nvPr/>
          </p:nvSpPr>
          <p:spPr>
            <a:xfrm>
              <a:off x="8317228" y="5434708"/>
              <a:ext cx="39022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Decide how many are needed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3534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CCCCC-0D9D-C7F0-C13A-EE890DC48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368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Database Tricks to Add Placeholders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74056-F3CF-D073-6900-71D85C3D9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UNION</a:t>
            </a:r>
            <a:r>
              <a:rPr lang="en-US" dirty="0"/>
              <a:t> statement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E71851E-C7CC-4796-5D62-2AB66FD0D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62730"/>
            <a:ext cx="9918585" cy="38952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D328B6-2331-0F3F-B084-0E04CB4E07C9}"/>
              </a:ext>
            </a:extLst>
          </p:cNvPr>
          <p:cNvSpPr txBox="1"/>
          <p:nvPr/>
        </p:nvSpPr>
        <p:spPr>
          <a:xfrm>
            <a:off x="4133800" y="1457730"/>
            <a:ext cx="4637167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SELECT * FROM Orders</a:t>
            </a:r>
          </a:p>
          <a:p>
            <a:r>
              <a:rPr lang="en-US" sz="2400" b="1" dirty="0">
                <a:solidFill>
                  <a:srgbClr val="FF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UNION</a:t>
            </a:r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SELECT * FROM </a:t>
            </a:r>
            <a:r>
              <a:rPr lang="en-US" sz="24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Placeholder_Orders</a:t>
            </a:r>
            <a:endParaRPr lang="en-US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3EF3345-BADF-E4DC-936C-CCCA1E3A35F2}"/>
              </a:ext>
            </a:extLst>
          </p:cNvPr>
          <p:cNvGrpSpPr/>
          <p:nvPr/>
        </p:nvGrpSpPr>
        <p:grpSpPr>
          <a:xfrm>
            <a:off x="8770967" y="1603046"/>
            <a:ext cx="3354937" cy="830997"/>
            <a:chOff x="8770967" y="1603046"/>
            <a:chExt cx="3354937" cy="830997"/>
          </a:xfrm>
        </p:grpSpPr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F9527C62-F1E5-F064-FEDE-8D25C182E472}"/>
                </a:ext>
              </a:extLst>
            </p:cNvPr>
            <p:cNvSpPr/>
            <p:nvPr/>
          </p:nvSpPr>
          <p:spPr>
            <a:xfrm>
              <a:off x="8770967" y="1754389"/>
              <a:ext cx="323273" cy="606074"/>
            </a:xfrm>
            <a:prstGeom prst="rightBrace">
              <a:avLst/>
            </a:prstGeom>
            <a:ln w="444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8D8ADA1-1D18-F78F-794D-4ADAD3DEFAA5}"/>
                </a:ext>
              </a:extLst>
            </p:cNvPr>
            <p:cNvSpPr txBox="1"/>
            <p:nvPr/>
          </p:nvSpPr>
          <p:spPr>
            <a:xfrm>
              <a:off x="9094240" y="1603046"/>
              <a:ext cx="303166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Save as a DB View</a:t>
              </a:r>
            </a:p>
            <a:p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=&gt;Tableau Data Source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98CE7064-8B22-1691-6D13-76E0BC768F85}"/>
                </a:ext>
              </a:extLst>
            </p:cNvPr>
            <p:cNvSpPr/>
            <p:nvPr/>
          </p:nvSpPr>
          <p:spPr>
            <a:xfrm>
              <a:off x="9129310" y="2081755"/>
              <a:ext cx="337964" cy="23252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7638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E7253-C227-CCC5-EFC1-B8E701E23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0483"/>
          </a:xfrm>
        </p:spPr>
        <p:txBody>
          <a:bodyPr/>
          <a:lstStyle/>
          <a:p>
            <a:r>
              <a:rPr lang="en-US" dirty="0">
                <a:latin typeface="Arail"/>
              </a:rPr>
              <a:t>Use Parameters to Create Scenario Variables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DB6A1AD-BCEB-D555-CE07-88C410857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621" y="1344168"/>
            <a:ext cx="5289910" cy="5422392"/>
          </a:xfrm>
        </p:spPr>
      </p:pic>
      <p:sp>
        <p:nvSpPr>
          <p:cNvPr id="4" name="Callout: Left Arrow 3">
            <a:extLst>
              <a:ext uri="{FF2B5EF4-FFF2-40B4-BE49-F238E27FC236}">
                <a16:creationId xmlns:a16="http://schemas.microsoft.com/office/drawing/2014/main" id="{FA88F97D-10BF-5D78-D360-57F50F653C31}"/>
              </a:ext>
            </a:extLst>
          </p:cNvPr>
          <p:cNvSpPr/>
          <p:nvPr/>
        </p:nvSpPr>
        <p:spPr>
          <a:xfrm>
            <a:off x="5627933" y="2202035"/>
            <a:ext cx="2615184" cy="59436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211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Scenario variable</a:t>
            </a:r>
          </a:p>
        </p:txBody>
      </p:sp>
      <p:sp>
        <p:nvSpPr>
          <p:cNvPr id="6" name="Callout: Up Arrow 5">
            <a:extLst>
              <a:ext uri="{FF2B5EF4-FFF2-40B4-BE49-F238E27FC236}">
                <a16:creationId xmlns:a16="http://schemas.microsoft.com/office/drawing/2014/main" id="{E1715419-9E44-2670-835B-32AC6B36BB8E}"/>
              </a:ext>
            </a:extLst>
          </p:cNvPr>
          <p:cNvSpPr/>
          <p:nvPr/>
        </p:nvSpPr>
        <p:spPr>
          <a:xfrm>
            <a:off x="3175884" y="5345540"/>
            <a:ext cx="1779721" cy="1234440"/>
          </a:xfrm>
          <a:prstGeom prst="upArrowCallout">
            <a:avLst>
              <a:gd name="adj1" fmla="val 13406"/>
              <a:gd name="adj2" fmla="val 12761"/>
              <a:gd name="adj3" fmla="val 25000"/>
              <a:gd name="adj4" fmla="val 4178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Developer</a:t>
            </a:r>
          </a:p>
          <a:p>
            <a:pPr algn="ctr"/>
            <a:r>
              <a:rPr lang="en-US" dirty="0"/>
              <a:t>pre-defined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4FFF65D6-2C52-88A5-642C-7988B7B214D2}"/>
              </a:ext>
            </a:extLst>
          </p:cNvPr>
          <p:cNvSpPr/>
          <p:nvPr/>
        </p:nvSpPr>
        <p:spPr>
          <a:xfrm>
            <a:off x="1113183" y="4866198"/>
            <a:ext cx="2138900" cy="596348"/>
          </a:xfrm>
          <a:prstGeom prst="right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Self-defined</a:t>
            </a:r>
          </a:p>
        </p:txBody>
      </p:sp>
      <p:sp>
        <p:nvSpPr>
          <p:cNvPr id="8" name="Callout: Left Arrow 7">
            <a:extLst>
              <a:ext uri="{FF2B5EF4-FFF2-40B4-BE49-F238E27FC236}">
                <a16:creationId xmlns:a16="http://schemas.microsoft.com/office/drawing/2014/main" id="{28230015-E51F-366F-AE33-948DDFF31044}"/>
              </a:ext>
            </a:extLst>
          </p:cNvPr>
          <p:cNvSpPr/>
          <p:nvPr/>
        </p:nvSpPr>
        <p:spPr>
          <a:xfrm>
            <a:off x="5424135" y="4866198"/>
            <a:ext cx="2615184" cy="59436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211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Constrained discretion</a:t>
            </a:r>
          </a:p>
        </p:txBody>
      </p:sp>
    </p:spTree>
    <p:extLst>
      <p:ext uri="{BB962C8B-B14F-4D97-AF65-F5344CB8AC3E}">
        <p14:creationId xmlns:p14="http://schemas.microsoft.com/office/powerpoint/2010/main" val="3054050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6E34-7209-A642-1374-E6EB672FB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765"/>
            <a:ext cx="10515600" cy="1325563"/>
          </a:xfrm>
        </p:spPr>
        <p:txBody>
          <a:bodyPr/>
          <a:lstStyle/>
          <a:p>
            <a:r>
              <a:rPr lang="en-US" dirty="0">
                <a:latin typeface="Arail"/>
              </a:rPr>
              <a:t>Use Calculated Fields to Assign Scenario Data</a:t>
            </a:r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E2B85672-C837-88EF-27A6-992BD9CDE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59" y="1542702"/>
            <a:ext cx="11337682" cy="415021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3B1F20-B579-8886-E70D-514A3D79846C}"/>
              </a:ext>
            </a:extLst>
          </p:cNvPr>
          <p:cNvSpPr/>
          <p:nvPr/>
        </p:nvSpPr>
        <p:spPr>
          <a:xfrm>
            <a:off x="6583680" y="2485136"/>
            <a:ext cx="4023360" cy="393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1F98F7-2D9A-CEAC-3A01-CFF175EE5FDE}"/>
              </a:ext>
            </a:extLst>
          </p:cNvPr>
          <p:cNvSpPr/>
          <p:nvPr/>
        </p:nvSpPr>
        <p:spPr>
          <a:xfrm>
            <a:off x="6583680" y="3177033"/>
            <a:ext cx="4023360" cy="393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065D15-7EEF-D396-8380-076A039170EB}"/>
              </a:ext>
            </a:extLst>
          </p:cNvPr>
          <p:cNvSpPr/>
          <p:nvPr/>
        </p:nvSpPr>
        <p:spPr>
          <a:xfrm>
            <a:off x="1679448" y="3177033"/>
            <a:ext cx="2807208" cy="393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0A0FF7-9BE7-9B77-88E5-FCE4C31C7B3B}"/>
              </a:ext>
            </a:extLst>
          </p:cNvPr>
          <p:cNvSpPr/>
          <p:nvPr/>
        </p:nvSpPr>
        <p:spPr>
          <a:xfrm>
            <a:off x="1679448" y="2485136"/>
            <a:ext cx="2807208" cy="3931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llout: Up Arrow 2">
            <a:extLst>
              <a:ext uri="{FF2B5EF4-FFF2-40B4-BE49-F238E27FC236}">
                <a16:creationId xmlns:a16="http://schemas.microsoft.com/office/drawing/2014/main" id="{452D6128-8736-0B0D-FE8F-2AA9065EE5AC}"/>
              </a:ext>
            </a:extLst>
          </p:cNvPr>
          <p:cNvSpPr/>
          <p:nvPr/>
        </p:nvSpPr>
        <p:spPr>
          <a:xfrm>
            <a:off x="838200" y="4196079"/>
            <a:ext cx="1760261" cy="971693"/>
          </a:xfrm>
          <a:prstGeom prst="upArrowCallout">
            <a:avLst>
              <a:gd name="adj1" fmla="val 19238"/>
              <a:gd name="adj2" fmla="val 17318"/>
              <a:gd name="adj3" fmla="val 25000"/>
              <a:gd name="adj4" fmla="val 5201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Real sales</a:t>
            </a:r>
          </a:p>
        </p:txBody>
      </p:sp>
      <p:sp>
        <p:nvSpPr>
          <p:cNvPr id="4" name="Callout: Up Arrow 3">
            <a:extLst>
              <a:ext uri="{FF2B5EF4-FFF2-40B4-BE49-F238E27FC236}">
                <a16:creationId xmlns:a16="http://schemas.microsoft.com/office/drawing/2014/main" id="{163AC54C-6513-9EF6-4A19-556B93627108}"/>
              </a:ext>
            </a:extLst>
          </p:cNvPr>
          <p:cNvSpPr/>
          <p:nvPr/>
        </p:nvSpPr>
        <p:spPr>
          <a:xfrm>
            <a:off x="7672655" y="3858283"/>
            <a:ext cx="1845409" cy="1309489"/>
          </a:xfrm>
          <a:prstGeom prst="upArrowCallout">
            <a:avLst>
              <a:gd name="adj1" fmla="val 13599"/>
              <a:gd name="adj2" fmla="val 15737"/>
              <a:gd name="adj3" fmla="val 25000"/>
              <a:gd name="adj4" fmla="val 3782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Scenario sales</a:t>
            </a:r>
          </a:p>
        </p:txBody>
      </p:sp>
      <p:sp>
        <p:nvSpPr>
          <p:cNvPr id="8" name="Callout: Up Arrow 7">
            <a:extLst>
              <a:ext uri="{FF2B5EF4-FFF2-40B4-BE49-F238E27FC236}">
                <a16:creationId xmlns:a16="http://schemas.microsoft.com/office/drawing/2014/main" id="{0652DCFA-AAE8-72B7-F5A6-99BA8B8DBDF0}"/>
              </a:ext>
            </a:extLst>
          </p:cNvPr>
          <p:cNvSpPr/>
          <p:nvPr/>
        </p:nvSpPr>
        <p:spPr>
          <a:xfrm>
            <a:off x="3415659" y="3935299"/>
            <a:ext cx="1779721" cy="1234440"/>
          </a:xfrm>
          <a:prstGeom prst="upArrowCallout">
            <a:avLst>
              <a:gd name="adj1" fmla="val 13406"/>
              <a:gd name="adj2" fmla="val 12761"/>
              <a:gd name="adj3" fmla="val 25000"/>
              <a:gd name="adj4" fmla="val 55960"/>
            </a:avLst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Scenario variables</a:t>
            </a:r>
          </a:p>
        </p:txBody>
      </p:sp>
      <p:sp>
        <p:nvSpPr>
          <p:cNvPr id="11" name="Callout: Left Arrow 10">
            <a:extLst>
              <a:ext uri="{FF2B5EF4-FFF2-40B4-BE49-F238E27FC236}">
                <a16:creationId xmlns:a16="http://schemas.microsoft.com/office/drawing/2014/main" id="{B8EF2342-B5EB-B1AA-EBAC-8A4349FC0A1B}"/>
              </a:ext>
            </a:extLst>
          </p:cNvPr>
          <p:cNvSpPr/>
          <p:nvPr/>
        </p:nvSpPr>
        <p:spPr>
          <a:xfrm>
            <a:off x="2700530" y="1536559"/>
            <a:ext cx="2494850" cy="503334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15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Report sales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70C73F-959D-7F44-030F-F03ADDDC0113}"/>
              </a:ext>
            </a:extLst>
          </p:cNvPr>
          <p:cNvSpPr txBox="1"/>
          <p:nvPr/>
        </p:nvSpPr>
        <p:spPr>
          <a:xfrm>
            <a:off x="427159" y="5839302"/>
            <a:ext cx="110051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example assumes that a maximum of two scenarios can exist concurrently.</a:t>
            </a:r>
          </a:p>
          <a:p>
            <a:r>
              <a:rPr lang="en-US" sz="2400" dirty="0"/>
              <a:t>If no data conversion is needed, the value of the scenario variable is the scenario data. </a:t>
            </a:r>
          </a:p>
        </p:txBody>
      </p:sp>
    </p:spTree>
    <p:extLst>
      <p:ext uri="{BB962C8B-B14F-4D97-AF65-F5344CB8AC3E}">
        <p14:creationId xmlns:p14="http://schemas.microsoft.com/office/powerpoint/2010/main" val="1859654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6B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9179-8A55-8750-2088-50C46C35D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HE-related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F4D28-4A72-07DF-68D5-CE2EC2D05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91982" cy="3670011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F</a:t>
            </a: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aculty / staff salary comparisons with a hypothetical hiring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E</a:t>
            </a: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nrollment forecasts with what-if scenario analysis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Recruitment and ethnicity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d</a:t>
            </a:r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istribution with hypothetical scenarios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Retirement Eligibility -- What if the staff eligible for retirement were replaced by new hires? How much budget could be saved?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Academic programs &amp; enrollments – Showing all programs including zero enrollment programs (i.e., placeholders)</a:t>
            </a:r>
            <a:endParaRPr lang="en-US" dirty="0">
              <a:solidFill>
                <a:schemeClr val="bg1"/>
              </a:solidFill>
              <a:effectLst/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9425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86501A-7126-64CF-B8D7-F7DCEC7E5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43586" y="285217"/>
            <a:ext cx="8904828" cy="6287565"/>
          </a:xfrm>
        </p:spPr>
      </p:pic>
    </p:spTree>
    <p:extLst>
      <p:ext uri="{BB962C8B-B14F-4D97-AF65-F5344CB8AC3E}">
        <p14:creationId xmlns:p14="http://schemas.microsoft.com/office/powerpoint/2010/main" val="1952133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C697B-D998-6776-0263-C4CA113C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393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DFBB9D5-5716-F00D-CD9B-B5262462FC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995" y="979056"/>
            <a:ext cx="10178010" cy="587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32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6B9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CB8230-97D0-2771-58C7-F18F5EBEA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D020D64-C50F-3DDE-D4BA-C3773813831A}"/>
              </a:ext>
            </a:extLst>
          </p:cNvPr>
          <p:cNvSpPr txBox="1">
            <a:spLocks/>
          </p:cNvSpPr>
          <p:nvPr/>
        </p:nvSpPr>
        <p:spPr>
          <a:xfrm>
            <a:off x="838200" y="774421"/>
            <a:ext cx="10515600" cy="7617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Arail"/>
              </a:rPr>
              <a:t>Considerations of Adding Scenarios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95F0A66-B434-BDAE-114E-DFB0E9959A36}"/>
              </a:ext>
            </a:extLst>
          </p:cNvPr>
          <p:cNvSpPr txBox="1">
            <a:spLocks/>
          </p:cNvSpPr>
          <p:nvPr/>
        </p:nvSpPr>
        <p:spPr>
          <a:xfrm>
            <a:off x="838200" y="3936146"/>
            <a:ext cx="10515600" cy="2778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36CB11-B57C-58F5-9DDF-876E9497F80E}"/>
              </a:ext>
            </a:extLst>
          </p:cNvPr>
          <p:cNvSpPr txBox="1">
            <a:spLocks/>
          </p:cNvSpPr>
          <p:nvPr/>
        </p:nvSpPr>
        <p:spPr>
          <a:xfrm>
            <a:off x="838200" y="1737883"/>
            <a:ext cx="10515600" cy="4219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scenarios will complicate the report design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Offer scenario options at a higher-level of data aggregation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 the design and the field calculation logic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a naming convention to label scenario variables and data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data download is allowed, offer a pure real data set for users to download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dirty="0">
                <a:solidFill>
                  <a:srgbClr val="E9762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Show/hide buttons &amp; containers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facilitate the design of a scenario settings interface or put the interface on another tab with a button jumping to and back to the report</a:t>
            </a:r>
          </a:p>
          <a:p>
            <a:pPr lvl="1"/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9497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A9745-76EA-1A13-0431-07CA12F07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+mn-lt"/>
              </a:rPr>
              <a:t>Data-driven Decision-making Process</a:t>
            </a:r>
            <a:br>
              <a:rPr lang="en-US" dirty="0">
                <a:latin typeface="+mn-lt"/>
              </a:rPr>
            </a:br>
            <a:r>
              <a:rPr lang="en-US" dirty="0">
                <a:solidFill>
                  <a:srgbClr val="FF0000"/>
                </a:solidFill>
                <a:latin typeface="+mn-lt"/>
              </a:rPr>
              <a:t>What is missing in this picture?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6DE21D-ED1E-68CA-F1AD-789D90C72C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52165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A computer code flowing in the air&#10;&#10;Description automatically generated with medium confidence">
            <a:extLst>
              <a:ext uri="{FF2B5EF4-FFF2-40B4-BE49-F238E27FC236}">
                <a16:creationId xmlns:a16="http://schemas.microsoft.com/office/drawing/2014/main" id="{41DE7410-4F51-8D80-9E1B-CD665E602F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145" y="3291840"/>
            <a:ext cx="2798835" cy="2301028"/>
          </a:xfrm>
          <a:prstGeom prst="rect">
            <a:avLst/>
          </a:prstGeom>
        </p:spPr>
      </p:pic>
      <p:pic>
        <p:nvPicPr>
          <p:cNvPr id="10" name="Picture 9" descr="A colorful graph with black background&#10;&#10;Description automatically generated">
            <a:extLst>
              <a:ext uri="{FF2B5EF4-FFF2-40B4-BE49-F238E27FC236}">
                <a16:creationId xmlns:a16="http://schemas.microsoft.com/office/drawing/2014/main" id="{9C7FFD72-0ACC-6ED1-D717-6634E8ED81F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018" y="3291840"/>
            <a:ext cx="2479964" cy="2301029"/>
          </a:xfrm>
          <a:prstGeom prst="rect">
            <a:avLst/>
          </a:prstGeom>
        </p:spPr>
      </p:pic>
      <p:pic>
        <p:nvPicPr>
          <p:cNvPr id="12" name="Picture 11" descr="A cartoon of a person with question marks&#10;&#10;Description automatically generated">
            <a:extLst>
              <a:ext uri="{FF2B5EF4-FFF2-40B4-BE49-F238E27FC236}">
                <a16:creationId xmlns:a16="http://schemas.microsoft.com/office/drawing/2014/main" id="{3DF4B039-B7A5-D74B-05F6-58DB97927F5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34000"/>
                    </a14:imgEffect>
                    <a14:imgEffect>
                      <a14:colorTemperature colorTemp="11500"/>
                    </a14:imgEffect>
                    <a14:imgEffect>
                      <a14:saturation sat="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776" y="3291840"/>
            <a:ext cx="1714986" cy="23010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33735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6B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9232E-A0E4-28A1-360A-FF35EAE64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</a:t>
            </a:r>
            <a:r>
              <a:rPr lang="en-US"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Tips for </a:t>
            </a:r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Placeholders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066D7D-DC83-CF61-BBFF-5C042EE0E50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Placeholders can keep Tableau viz steady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Avoid data table display changes when parameter selection changes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Database </a:t>
            </a:r>
            <a:r>
              <a:rPr lang="en-US" b="1" dirty="0">
                <a:solidFill>
                  <a:srgbClr val="E9762D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LEFT JOIN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or </a:t>
            </a:r>
            <a:r>
              <a:rPr lang="en-US" b="1" dirty="0">
                <a:solidFill>
                  <a:srgbClr val="E9762D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CROSS JOIN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can also help create placeholder records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984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6B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F7B87-833B-64F6-7CE2-5440C212B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4E88D-AF6B-7845-C85F-AB9647101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  <a:latin typeface="Arail"/>
              </a:rPr>
              <a:t>Tableau + placeholders can help visualize real-time hypothetical data, and it is easy to add WISA to Tableau</a:t>
            </a:r>
          </a:p>
          <a:p>
            <a:endParaRPr lang="en-US" sz="3200" dirty="0">
              <a:solidFill>
                <a:srgbClr val="FFFFFF"/>
              </a:solidFill>
              <a:latin typeface="Arail"/>
            </a:endParaRPr>
          </a:p>
          <a:p>
            <a:r>
              <a:rPr lang="en-US" sz="3200" dirty="0">
                <a:solidFill>
                  <a:srgbClr val="FFFFFF"/>
                </a:solidFill>
                <a:latin typeface="Arail"/>
              </a:rPr>
              <a:t>WISA improves decision making processes and quality</a:t>
            </a:r>
          </a:p>
          <a:p>
            <a:endParaRPr lang="en-US" sz="3200" dirty="0">
              <a:solidFill>
                <a:srgbClr val="FFFFFF"/>
              </a:solidFill>
              <a:latin typeface="Arail"/>
            </a:endParaRPr>
          </a:p>
        </p:txBody>
      </p:sp>
    </p:spTree>
    <p:extLst>
      <p:ext uri="{BB962C8B-B14F-4D97-AF65-F5344CB8AC3E}">
        <p14:creationId xmlns:p14="http://schemas.microsoft.com/office/powerpoint/2010/main" val="363273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0B9674-D14A-630C-E907-1F30301C278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35000" y="640823"/>
            <a:ext cx="3418659" cy="5583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 &amp; A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2239532B-5844-9A3E-1E01-B5BF3B348297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652310094"/>
              </p:ext>
            </p:extLst>
          </p:nvPr>
        </p:nvGraphicFramePr>
        <p:xfrm>
          <a:off x="2983345" y="640822"/>
          <a:ext cx="8565186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0161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7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CEE64-A194-45DA-B0DF-D028E7773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39056"/>
            <a:ext cx="10515600" cy="2373598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>
                <a:latin typeface="+mn-lt"/>
              </a:rPr>
              <a:t>What if </a:t>
            </a:r>
            <a:br>
              <a:rPr lang="en-US" dirty="0">
                <a:latin typeface="+mn-lt"/>
              </a:rPr>
            </a:br>
            <a:r>
              <a:rPr lang="en-US" sz="5400" dirty="0">
                <a:latin typeface="+mn-lt"/>
              </a:rPr>
              <a:t>we add</a:t>
            </a:r>
            <a:br>
              <a:rPr lang="en-US" sz="5400" dirty="0">
                <a:latin typeface="+mn-lt"/>
              </a:rPr>
            </a:br>
            <a:r>
              <a:rPr lang="en-US" sz="5400" dirty="0">
                <a:latin typeface="+mn-lt"/>
              </a:rPr>
              <a:t>hypothetical scenarios?</a:t>
            </a:r>
          </a:p>
        </p:txBody>
      </p:sp>
      <p:pic>
        <p:nvPicPr>
          <p:cNvPr id="6" name="Content Placeholder 5" descr="A group of gears with question marks and light bulbs&#10;&#10;Description automatically generated">
            <a:extLst>
              <a:ext uri="{FF2B5EF4-FFF2-40B4-BE49-F238E27FC236}">
                <a16:creationId xmlns:a16="http://schemas.microsoft.com/office/drawing/2014/main" id="{9228D008-44C1-04CC-D08B-F413579BF8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614" y="3196852"/>
            <a:ext cx="5594771" cy="3356863"/>
          </a:xfrm>
        </p:spPr>
      </p:pic>
    </p:spTree>
    <p:extLst>
      <p:ext uri="{BB962C8B-B14F-4D97-AF65-F5344CB8AC3E}">
        <p14:creationId xmlns:p14="http://schemas.microsoft.com/office/powerpoint/2010/main" val="3963792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F27F0-C93D-3E6E-BC5A-428AFA102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435" y="261504"/>
            <a:ext cx="9227129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if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add hypothetical data?</a:t>
            </a:r>
          </a:p>
        </p:txBody>
      </p:sp>
      <p:pic>
        <p:nvPicPr>
          <p:cNvPr id="5" name="Content Placeholder 4" descr="A puzzle pieces with a green square&#10;&#10;Description automatically generated">
            <a:extLst>
              <a:ext uri="{FF2B5EF4-FFF2-40B4-BE49-F238E27FC236}">
                <a16:creationId xmlns:a16="http://schemas.microsoft.com/office/drawing/2014/main" id="{AA031CAC-968D-2BA3-9724-8213388C83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417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254" y="1760971"/>
            <a:ext cx="7439025" cy="49276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A0A0ED-674F-FAE0-4929-F0E0BAFC3B03}"/>
              </a:ext>
            </a:extLst>
          </p:cNvPr>
          <p:cNvSpPr txBox="1"/>
          <p:nvPr/>
        </p:nvSpPr>
        <p:spPr>
          <a:xfrm rot="618735">
            <a:off x="7026129" y="2471855"/>
            <a:ext cx="230947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2B2B2B"/>
                </a:solidFill>
                <a:effectLst/>
                <a:ea typeface="SimSun" panose="02010600030101010101" pitchFamily="2" charset="-122"/>
              </a:rPr>
              <a:t>Hypothetical</a:t>
            </a:r>
          </a:p>
          <a:p>
            <a:pPr algn="ctr"/>
            <a:r>
              <a:rPr lang="en-US" sz="3200" dirty="0">
                <a:solidFill>
                  <a:srgbClr val="2B2B2B"/>
                </a:solidFill>
                <a:ea typeface="SimSun" panose="02010600030101010101" pitchFamily="2" charset="-122"/>
              </a:rPr>
              <a:t>Data</a:t>
            </a: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B70E8A-849D-182F-D7FC-8A05602F46F3}"/>
              </a:ext>
            </a:extLst>
          </p:cNvPr>
          <p:cNvSpPr txBox="1"/>
          <p:nvPr/>
        </p:nvSpPr>
        <p:spPr>
          <a:xfrm>
            <a:off x="3168838" y="3108763"/>
            <a:ext cx="17364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effectLst/>
                <a:ea typeface="SimSun" panose="02010600030101010101" pitchFamily="2" charset="-122"/>
              </a:rPr>
              <a:t>Real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ea typeface="SimSun" panose="02010600030101010101" pitchFamily="2" charset="-122"/>
              </a:rPr>
              <a:t>Data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705E49-693F-B5C0-EE07-FDE12FC577FD}"/>
              </a:ext>
            </a:extLst>
          </p:cNvPr>
          <p:cNvSpPr txBox="1"/>
          <p:nvPr/>
        </p:nvSpPr>
        <p:spPr>
          <a:xfrm>
            <a:off x="3168838" y="5066147"/>
            <a:ext cx="17364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effectLst/>
                <a:ea typeface="SimSun" panose="02010600030101010101" pitchFamily="2" charset="-122"/>
              </a:rPr>
              <a:t>Real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ea typeface="SimSun" panose="02010600030101010101" pitchFamily="2" charset="-122"/>
              </a:rPr>
              <a:t>Data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491C0C-0314-FD12-2000-8756BFF53574}"/>
              </a:ext>
            </a:extLst>
          </p:cNvPr>
          <p:cNvSpPr txBox="1"/>
          <p:nvPr/>
        </p:nvSpPr>
        <p:spPr>
          <a:xfrm>
            <a:off x="5833529" y="5066146"/>
            <a:ext cx="17364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effectLst/>
                <a:ea typeface="SimSun" panose="02010600030101010101" pitchFamily="2" charset="-122"/>
              </a:rPr>
              <a:t>Real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ea typeface="SimSun" panose="02010600030101010101" pitchFamily="2" charset="-122"/>
              </a:rPr>
              <a:t>Data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4" name="Picture 3" descr="A light bulb with a black background&#10;&#10;Description automatically generated">
            <a:extLst>
              <a:ext uri="{FF2B5EF4-FFF2-40B4-BE49-F238E27FC236}">
                <a16:creationId xmlns:a16="http://schemas.microsoft.com/office/drawing/2014/main" id="{AC9D7B5A-14E7-44E2-0FB6-1E1AC1EA59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28" y="316490"/>
            <a:ext cx="887143" cy="1401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923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E11002C-08B7-EEAD-E5CD-494B00329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59243" y="1860160"/>
            <a:ext cx="8842001" cy="497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316443-77FE-0B75-ACDF-C97224A9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8165"/>
            <a:ext cx="10515600" cy="183387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if </a:t>
            </a:r>
            <a:r>
              <a:rPr lang="en-US" dirty="0">
                <a:solidFill>
                  <a:srgbClr val="2B2B2B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we a</a:t>
            </a:r>
            <a:r>
              <a:rPr lang="en-US" dirty="0">
                <a:solidFill>
                  <a:srgbClr val="2B2B2B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dd </a:t>
            </a:r>
            <a:r>
              <a:rPr lang="en-US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“real-time”</a:t>
            </a:r>
            <a:r>
              <a:rPr lang="en-US" dirty="0">
                <a:solidFill>
                  <a:srgbClr val="2B2B2B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 </a:t>
            </a:r>
            <a:br>
              <a:rPr lang="en-US" dirty="0">
                <a:solidFill>
                  <a:srgbClr val="2B2B2B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</a:br>
            <a:r>
              <a:rPr lang="en-US" dirty="0">
                <a:solidFill>
                  <a:srgbClr val="2B2B2B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h</a:t>
            </a:r>
            <a:r>
              <a:rPr lang="en-US" dirty="0">
                <a:solidFill>
                  <a:srgbClr val="2B2B2B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ypothetical data &amp; </a:t>
            </a:r>
            <a:r>
              <a:rPr lang="en-US" dirty="0">
                <a:solidFill>
                  <a:srgbClr val="2B2B2B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s</a:t>
            </a:r>
            <a:r>
              <a:rPr lang="en-US" dirty="0">
                <a:solidFill>
                  <a:srgbClr val="2B2B2B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cenarios to </a:t>
            </a:r>
            <a:r>
              <a:rPr lang="en-US" dirty="0">
                <a:solidFill>
                  <a:srgbClr val="2B2B2B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Tableau </a:t>
            </a:r>
            <a:br>
              <a:rPr lang="en-US" dirty="0">
                <a:solidFill>
                  <a:srgbClr val="2B2B2B"/>
                </a:solidFill>
                <a:latin typeface="Arial" panose="020B0604020202020204" pitchFamily="34" charset="0"/>
                <a:ea typeface="SimSun" panose="02010600030101010101" pitchFamily="2" charset="-122"/>
              </a:rPr>
            </a:br>
            <a:r>
              <a:rPr lang="en-US" dirty="0">
                <a:solidFill>
                  <a:srgbClr val="2B2B2B"/>
                </a:solidFill>
                <a:latin typeface="Arial" panose="020B0604020202020204" pitchFamily="34" charset="0"/>
                <a:ea typeface="SimSun" panose="02010600030101010101" pitchFamily="2" charset="-122"/>
              </a:rPr>
              <a:t>and visualize it?</a:t>
            </a:r>
            <a:endParaRPr lang="en-US" dirty="0"/>
          </a:p>
        </p:txBody>
      </p:sp>
      <p:pic>
        <p:nvPicPr>
          <p:cNvPr id="3" name="Picture 2" descr="A light bulb with a black background&#10;&#10;Description automatically generated">
            <a:extLst>
              <a:ext uri="{FF2B5EF4-FFF2-40B4-BE49-F238E27FC236}">
                <a16:creationId xmlns:a16="http://schemas.microsoft.com/office/drawing/2014/main" id="{A34B361B-AAD8-2997-0232-E2FD2AD91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28" y="326953"/>
            <a:ext cx="887143" cy="1401906"/>
          </a:xfrm>
          <a:prstGeom prst="rect">
            <a:avLst/>
          </a:prstGeom>
        </p:spPr>
      </p:pic>
      <p:sp>
        <p:nvSpPr>
          <p:cNvPr id="4" name="Plus Sign 3">
            <a:extLst>
              <a:ext uri="{FF2B5EF4-FFF2-40B4-BE49-F238E27FC236}">
                <a16:creationId xmlns:a16="http://schemas.microsoft.com/office/drawing/2014/main" id="{D1D4C5AC-5A9C-7AD0-FF5F-A8F2ACE21D53}"/>
              </a:ext>
            </a:extLst>
          </p:cNvPr>
          <p:cNvSpPr/>
          <p:nvPr/>
        </p:nvSpPr>
        <p:spPr>
          <a:xfrm>
            <a:off x="5437667" y="3429000"/>
            <a:ext cx="2085151" cy="1833879"/>
          </a:xfrm>
          <a:prstGeom prst="mathPlus">
            <a:avLst/>
          </a:prstGeom>
          <a:solidFill>
            <a:srgbClr val="E9762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Scenarios</a:t>
            </a:r>
          </a:p>
        </p:txBody>
      </p:sp>
    </p:spTree>
    <p:extLst>
      <p:ext uri="{BB962C8B-B14F-4D97-AF65-F5344CB8AC3E}">
        <p14:creationId xmlns:p14="http://schemas.microsoft.com/office/powerpoint/2010/main" val="159703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6B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79F5F-1BEF-0C26-E782-1E905EF41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171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+mn-lt"/>
                <a:cs typeface="Arial" panose="020B0604020202020204" pitchFamily="34" charset="0"/>
              </a:rPr>
              <a:t>Benefits of What-If Scenario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26D3C-D86B-8D50-DD1C-3EC625804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536"/>
            <a:ext cx="10515600" cy="40140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rgbClr val="FFFFFF"/>
                </a:solidFill>
                <a:cs typeface="Arial" panose="020B0604020202020204" pitchFamily="34" charset="0"/>
              </a:rPr>
              <a:t>WISA can</a:t>
            </a:r>
          </a:p>
          <a:p>
            <a:r>
              <a:rPr lang="en-US" altLang="zh-CN" dirty="0">
                <a:solidFill>
                  <a:srgbClr val="FFFFFF"/>
                </a:solidFill>
                <a:cs typeface="Arial" panose="020B0604020202020204" pitchFamily="34" charset="0"/>
              </a:rPr>
              <a:t>Help evaluate possible outcomes &amp; impacts</a:t>
            </a:r>
          </a:p>
          <a:p>
            <a:pPr lvl="1"/>
            <a:r>
              <a:rPr lang="en-US" altLang="zh-CN" dirty="0">
                <a:solidFill>
                  <a:srgbClr val="FFFFFF"/>
                </a:solidFill>
                <a:cs typeface="Arial" panose="020B0604020202020204" pitchFamily="34" charset="0"/>
              </a:rPr>
              <a:t>Show how results change when key factors are changed</a:t>
            </a:r>
          </a:p>
          <a:p>
            <a:r>
              <a:rPr lang="en-US" altLang="zh-CN" dirty="0">
                <a:solidFill>
                  <a:srgbClr val="FFFFFF"/>
                </a:solidFill>
                <a:cs typeface="Arial" panose="020B0604020202020204" pitchFamily="34" charset="0"/>
              </a:rPr>
              <a:t>Help</a:t>
            </a:r>
            <a:r>
              <a:rPr lang="en-US" dirty="0">
                <a:solidFill>
                  <a:srgbClr val="FFFFFF"/>
                </a:solidFill>
                <a:cs typeface="Arial" panose="020B0604020202020204" pitchFamily="34" charset="0"/>
              </a:rPr>
              <a:t> brainstorming</a:t>
            </a:r>
          </a:p>
          <a:p>
            <a:pPr lvl="1"/>
            <a:r>
              <a:rPr lang="en-US" dirty="0">
                <a:solidFill>
                  <a:srgbClr val="FFFFFF"/>
                </a:solidFill>
                <a:cs typeface="Arial" panose="020B0604020202020204" pitchFamily="34" charset="0"/>
              </a:rPr>
              <a:t>Promote thinking outside the box</a:t>
            </a:r>
          </a:p>
          <a:p>
            <a:pPr lvl="1"/>
            <a:r>
              <a:rPr lang="en-US" dirty="0">
                <a:solidFill>
                  <a:srgbClr val="FFFFFF"/>
                </a:solidFill>
                <a:cs typeface="Arial" panose="020B0604020202020204" pitchFamily="34" charset="0"/>
              </a:rPr>
              <a:t>Trigger new ideas or see potential opportunities</a:t>
            </a:r>
          </a:p>
          <a:p>
            <a:pPr lvl="1"/>
            <a:r>
              <a:rPr lang="en-US" dirty="0">
                <a:solidFill>
                  <a:srgbClr val="FFFFFF"/>
                </a:solidFill>
                <a:cs typeface="Arial" panose="020B0604020202020204" pitchFamily="34" charset="0"/>
              </a:rPr>
              <a:t>Consider alternatives</a:t>
            </a:r>
          </a:p>
          <a:p>
            <a:r>
              <a:rPr lang="en-US" dirty="0">
                <a:solidFill>
                  <a:srgbClr val="FFFFFF"/>
                </a:solidFill>
                <a:cs typeface="Arial" panose="020B0604020202020204" pitchFamily="34" charset="0"/>
              </a:rPr>
              <a:t>Improve decision making quality</a:t>
            </a:r>
          </a:p>
          <a:p>
            <a:pPr lvl="1"/>
            <a:r>
              <a:rPr lang="en-US" dirty="0">
                <a:solidFill>
                  <a:srgbClr val="FFFFFF"/>
                </a:solidFill>
                <a:cs typeface="Arial" panose="020B0604020202020204" pitchFamily="34" charset="0"/>
              </a:rPr>
              <a:t>Reduce uncertainty or surprise</a:t>
            </a:r>
          </a:p>
          <a:p>
            <a:pPr lvl="1"/>
            <a:r>
              <a:rPr lang="en-US" dirty="0">
                <a:solidFill>
                  <a:srgbClr val="FFFFFF"/>
                </a:solidFill>
                <a:cs typeface="Arial" panose="020B0604020202020204" pitchFamily="34" charset="0"/>
              </a:rPr>
              <a:t>Provide a more informed decision-making process </a:t>
            </a:r>
          </a:p>
          <a:p>
            <a:pPr marL="457200" lvl="1" indent="0">
              <a:buNone/>
            </a:pPr>
            <a:endParaRPr lang="en-US" sz="2800" dirty="0">
              <a:solidFill>
                <a:srgbClr val="FFFFFF"/>
              </a:solidFill>
              <a:cs typeface="Arial" panose="020B0604020202020204" pitchFamily="34" charset="0"/>
            </a:endParaRPr>
          </a:p>
          <a:p>
            <a:endParaRPr lang="en-US" dirty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F42AA0-8D76-62B1-CD85-3D6A416C30E6}"/>
              </a:ext>
            </a:extLst>
          </p:cNvPr>
          <p:cNvSpPr txBox="1">
            <a:spLocks/>
          </p:cNvSpPr>
          <p:nvPr/>
        </p:nvSpPr>
        <p:spPr>
          <a:xfrm>
            <a:off x="838200" y="3936146"/>
            <a:ext cx="10515600" cy="2778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EE6D27-E0B4-E12C-F3E6-ABF3AFB26932}"/>
              </a:ext>
            </a:extLst>
          </p:cNvPr>
          <p:cNvSpPr/>
          <p:nvPr/>
        </p:nvSpPr>
        <p:spPr>
          <a:xfrm>
            <a:off x="3919170" y="914400"/>
            <a:ext cx="4353659" cy="156966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solidFill>
                  <a:schemeClr val="accent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WISA</a:t>
            </a:r>
          </a:p>
        </p:txBody>
      </p:sp>
    </p:spTree>
    <p:extLst>
      <p:ext uri="{BB962C8B-B14F-4D97-AF65-F5344CB8AC3E}">
        <p14:creationId xmlns:p14="http://schemas.microsoft.com/office/powerpoint/2010/main" val="2871617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6CD22A1-10C2-46BE-120C-EB3611024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WISA to Tableau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410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ple_Hypothetical_Video">
            <a:hlinkClick r:id="" action="ppaction://media"/>
            <a:extLst>
              <a:ext uri="{FF2B5EF4-FFF2-40B4-BE49-F238E27FC236}">
                <a16:creationId xmlns:a16="http://schemas.microsoft.com/office/drawing/2014/main" id="{3B1A7E9C-571C-6CCF-C051-9810661941F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6807" y="261256"/>
            <a:ext cx="10098385" cy="6046238"/>
          </a:xfrm>
        </p:spPr>
      </p:pic>
    </p:spTree>
    <p:extLst>
      <p:ext uri="{BB962C8B-B14F-4D97-AF65-F5344CB8AC3E}">
        <p14:creationId xmlns:p14="http://schemas.microsoft.com/office/powerpoint/2010/main" val="330441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46F9A-2694-F274-9971-D19A9E50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0250"/>
          </a:xfrm>
        </p:spPr>
        <p:txBody>
          <a:bodyPr/>
          <a:lstStyle/>
          <a:p>
            <a:pPr algn="ctr"/>
            <a:r>
              <a:rPr lang="en-US" b="1" dirty="0"/>
              <a:t>Demo</a:t>
            </a:r>
          </a:p>
        </p:txBody>
      </p:sp>
      <p:pic>
        <p:nvPicPr>
          <p:cNvPr id="5" name="Sales_Map_Video">
            <a:hlinkClick r:id="" action="ppaction://media"/>
            <a:extLst>
              <a:ext uri="{FF2B5EF4-FFF2-40B4-BE49-F238E27FC236}">
                <a16:creationId xmlns:a16="http://schemas.microsoft.com/office/drawing/2014/main" id="{56CDC72D-1E3E-CFA3-3EF9-AC9B12409CB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9288" y="111967"/>
            <a:ext cx="10182713" cy="6232585"/>
          </a:xfrm>
        </p:spPr>
      </p:pic>
    </p:spTree>
    <p:extLst>
      <p:ext uri="{BB962C8B-B14F-4D97-AF65-F5344CB8AC3E}">
        <p14:creationId xmlns:p14="http://schemas.microsoft.com/office/powerpoint/2010/main" val="210397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2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ster Light">
  <a:themeElements>
    <a:clrScheme name="AIR Forum 2024 Colors">
      <a:dk1>
        <a:srgbClr val="3E6B96"/>
      </a:dk1>
      <a:lt1>
        <a:srgbClr val="FFFFFF"/>
      </a:lt1>
      <a:dk2>
        <a:srgbClr val="0C2244"/>
      </a:dk2>
      <a:lt2>
        <a:srgbClr val="FFFFFF"/>
      </a:lt2>
      <a:accent1>
        <a:srgbClr val="66CAD8"/>
      </a:accent1>
      <a:accent2>
        <a:srgbClr val="D93C08"/>
      </a:accent2>
      <a:accent3>
        <a:srgbClr val="BFD7E8"/>
      </a:accent3>
      <a:accent4>
        <a:srgbClr val="E3E98A"/>
      </a:accent4>
      <a:accent5>
        <a:srgbClr val="939598"/>
      </a:accent5>
      <a:accent6>
        <a:srgbClr val="0C2244"/>
      </a:accent6>
      <a:hlink>
        <a:srgbClr val="3E6B96"/>
      </a:hlink>
      <a:folHlink>
        <a:srgbClr val="3E6B9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2945</TotalTime>
  <Words>1124</Words>
  <Application>Microsoft Office PowerPoint</Application>
  <PresentationFormat>Widescreen</PresentationFormat>
  <Paragraphs>155</Paragraphs>
  <Slides>22</Slides>
  <Notes>18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Arail</vt:lpstr>
      <vt:lpstr>SimSun</vt:lpstr>
      <vt:lpstr>Söhne</vt:lpstr>
      <vt:lpstr>Arial</vt:lpstr>
      <vt:lpstr>Calibri</vt:lpstr>
      <vt:lpstr>Calibri Light</vt:lpstr>
      <vt:lpstr>Office Theme</vt:lpstr>
      <vt:lpstr>Master Light</vt:lpstr>
      <vt:lpstr>Visualizing Real-time Hypothetical Scenarios in Tableau</vt:lpstr>
      <vt:lpstr>Data-driven Decision-making Process What is missing in this picture?</vt:lpstr>
      <vt:lpstr>What if  we add hypothetical scenarios?</vt:lpstr>
      <vt:lpstr>What if we add hypothetical data?</vt:lpstr>
      <vt:lpstr>What if we add “real-time”  hypothetical data &amp; scenarios to Tableau  and visualize it?</vt:lpstr>
      <vt:lpstr>Benefits of What-If Scenario Analysis</vt:lpstr>
      <vt:lpstr>Add WISA to Tableau </vt:lpstr>
      <vt:lpstr>PowerPoint Presentation</vt:lpstr>
      <vt:lpstr>Demo</vt:lpstr>
      <vt:lpstr>What’s the secret?</vt:lpstr>
      <vt:lpstr>How do placeholders work in Tableau?</vt:lpstr>
      <vt:lpstr>An Easy Way to Create Placeholders  (Sample SQL)</vt:lpstr>
      <vt:lpstr>Database Tricks to Add Placeholders</vt:lpstr>
      <vt:lpstr>Use Parameters to Create Scenario Variables</vt:lpstr>
      <vt:lpstr>Use Calculated Fields to Assign Scenario Data</vt:lpstr>
      <vt:lpstr>HE-related Use Cases</vt:lpstr>
      <vt:lpstr>PowerPoint Presentation</vt:lpstr>
      <vt:lpstr>Demo</vt:lpstr>
      <vt:lpstr>PowerPoint Presentation</vt:lpstr>
      <vt:lpstr>Other Tips for Using Placeholders</vt:lpstr>
      <vt:lpstr>Takeaways</vt:lpstr>
      <vt:lpstr>Q &amp; A</vt:lpstr>
    </vt:vector>
  </TitlesOfParts>
  <Company>University of Michigan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Hypothetical Scenarios in Tableau</dc:title>
  <dc:creator>Yang, Sinji</dc:creator>
  <cp:lastModifiedBy>Yang, Sinji</cp:lastModifiedBy>
  <cp:revision>229</cp:revision>
  <dcterms:created xsi:type="dcterms:W3CDTF">2024-02-01T13:39:43Z</dcterms:created>
  <dcterms:modified xsi:type="dcterms:W3CDTF">2024-05-30T19:23:02Z</dcterms:modified>
</cp:coreProperties>
</file>

<file path=docProps/thumbnail.jpeg>
</file>